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194" y="32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mailto:kan@denso.de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denso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49" y="9980687"/>
            <a:ext cx="43332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20" dirty="0">
                <a:latin typeface="Georgia"/>
                <a:cs typeface="Georgia"/>
              </a:rPr>
              <a:t>ГИДРОТЕХНИЧЕСКОЕ </a:t>
            </a:r>
            <a:r>
              <a:rPr sz="600" b="1" spc="-110" dirty="0">
                <a:latin typeface="Georgia"/>
                <a:cs typeface="Georgia"/>
              </a:rPr>
              <a:t>СТРОИТЕЛЬСТВО, </a:t>
            </a:r>
            <a:r>
              <a:rPr sz="600" b="1" spc="-120" dirty="0">
                <a:latin typeface="Georgia"/>
                <a:cs typeface="Georgia"/>
              </a:rPr>
              <a:t>ТЕХНОЛОГИИ, ОБОРУДОВАНИЕ </a:t>
            </a:r>
            <a:r>
              <a:rPr sz="600" b="1" spc="-140" dirty="0">
                <a:latin typeface="Georgia"/>
                <a:cs typeface="Georgia"/>
              </a:rPr>
              <a:t>И </a:t>
            </a:r>
            <a:r>
              <a:rPr sz="600" b="1" spc="-114" dirty="0">
                <a:latin typeface="Georgia"/>
                <a:cs typeface="Georgia"/>
              </a:rPr>
              <a:t>МАТЕРИАЛЫ, </a:t>
            </a:r>
            <a:r>
              <a:rPr sz="600" b="1" spc="-125" dirty="0">
                <a:latin typeface="Georgia"/>
                <a:cs typeface="Georgia"/>
              </a:rPr>
              <a:t>ИННОВАЦИИ, </a:t>
            </a:r>
            <a:r>
              <a:rPr sz="600" b="1" spc="-135" dirty="0">
                <a:latin typeface="Georgia"/>
                <a:cs typeface="Georgia"/>
              </a:rPr>
              <a:t>ВЕДУЩИЕ </a:t>
            </a:r>
            <a:r>
              <a:rPr sz="600" b="1" spc="-125" dirty="0">
                <a:latin typeface="Georgia"/>
                <a:cs typeface="Georgia"/>
              </a:rPr>
              <a:t>СПЕЦИАЛИСТЫ</a:t>
            </a:r>
            <a:endParaRPr sz="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400" y="1799964"/>
            <a:ext cx="1397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latin typeface="Gill Sans MT"/>
                <a:cs typeface="Gill Sans MT"/>
              </a:rPr>
              <a:t>74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95220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6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7299" y="518234"/>
            <a:ext cx="5891530" cy="1242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1800" b="1" dirty="0">
                <a:latin typeface="Book Antiqua"/>
                <a:cs typeface="Book Antiqua"/>
              </a:rPr>
              <a:t>ОБЕСПЕЧЕНИЕ КОРРОЗИОННОЙ УСТОЙЧИВОСТИ  МЕТАЛЛОКОНСТРУКЦИЙ, НАХОДЯЩИХСЯ В МОРСКОЙ ВОДЕ,  СИСТЕМАМИ MARINEPROTECT™</a:t>
            </a:r>
            <a:endParaRPr sz="18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365" y="4216101"/>
            <a:ext cx="614553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9705" algn="just">
              <a:lnSpc>
                <a:spcPct val="100000"/>
              </a:lnSpc>
              <a:spcBef>
                <a:spcPts val="100"/>
              </a:spcBef>
            </a:pPr>
            <a:r>
              <a:rPr sz="800" b="1" i="1" spc="-50" dirty="0">
                <a:solidFill>
                  <a:srgbClr val="0E4096"/>
                </a:solidFill>
                <a:latin typeface="Arial Narrow"/>
                <a:cs typeface="Arial Narrow"/>
              </a:rPr>
              <a:t>Аннотация. </a:t>
            </a:r>
            <a:r>
              <a:rPr sz="800" i="1" spc="-15" dirty="0">
                <a:latin typeface="Arial Narrow"/>
                <a:cs typeface="Arial Narrow"/>
              </a:rPr>
              <a:t>В </a:t>
            </a:r>
            <a:r>
              <a:rPr sz="800" i="1" spc="-80" dirty="0">
                <a:latin typeface="Arial Narrow"/>
                <a:cs typeface="Arial Narrow"/>
              </a:rPr>
              <a:t>статье </a:t>
            </a:r>
            <a:r>
              <a:rPr sz="800" i="1" spc="-10" dirty="0">
                <a:latin typeface="Arial Narrow"/>
                <a:cs typeface="Arial Narrow"/>
              </a:rPr>
              <a:t>представлена </a:t>
            </a:r>
            <a:r>
              <a:rPr sz="800" i="1" spc="-15" dirty="0">
                <a:latin typeface="Arial Narrow"/>
                <a:cs typeface="Arial Narrow"/>
              </a:rPr>
              <a:t>технология </a:t>
            </a:r>
            <a:r>
              <a:rPr sz="800" i="1" spc="10" dirty="0">
                <a:latin typeface="Arial Narrow"/>
                <a:cs typeface="Arial Narrow"/>
              </a:rPr>
              <a:t>антикоррозионной </a:t>
            </a:r>
            <a:r>
              <a:rPr sz="800" i="1" spc="-25" dirty="0">
                <a:latin typeface="Arial Narrow"/>
                <a:cs typeface="Arial Narrow"/>
              </a:rPr>
              <a:t>защиты </a:t>
            </a:r>
            <a:r>
              <a:rPr sz="800" i="1" dirty="0">
                <a:latin typeface="Arial Narrow"/>
                <a:cs typeface="Arial Narrow"/>
              </a:rPr>
              <a:t>металлических конструкций, </a:t>
            </a:r>
            <a:r>
              <a:rPr sz="800" i="1" spc="5" dirty="0">
                <a:latin typeface="Arial Narrow"/>
                <a:cs typeface="Arial Narrow"/>
              </a:rPr>
              <a:t>эксплуатирующихся </a:t>
            </a:r>
            <a:r>
              <a:rPr sz="800" i="1" spc="15" dirty="0">
                <a:latin typeface="Arial Narrow"/>
                <a:cs typeface="Arial Narrow"/>
              </a:rPr>
              <a:t>в агрессивной </a:t>
            </a:r>
            <a:r>
              <a:rPr sz="800" i="1" spc="35" dirty="0">
                <a:latin typeface="Arial Narrow"/>
                <a:cs typeface="Arial Narrow"/>
              </a:rPr>
              <a:t>мор-  </a:t>
            </a:r>
            <a:r>
              <a:rPr sz="800" i="1" spc="30" dirty="0">
                <a:latin typeface="Arial Narrow"/>
                <a:cs typeface="Arial Narrow"/>
              </a:rPr>
              <a:t>ской </a:t>
            </a:r>
            <a:r>
              <a:rPr sz="800" i="1" spc="5" dirty="0">
                <a:latin typeface="Arial Narrow"/>
                <a:cs typeface="Arial Narrow"/>
              </a:rPr>
              <a:t>среде, </a:t>
            </a:r>
            <a:r>
              <a:rPr sz="800" i="1" spc="-20" dirty="0">
                <a:latin typeface="Arial Narrow"/>
                <a:cs typeface="Arial Narrow"/>
              </a:rPr>
              <a:t>которая </a:t>
            </a:r>
            <a:r>
              <a:rPr sz="800" i="1" spc="-50" dirty="0">
                <a:latin typeface="Arial Narrow"/>
                <a:cs typeface="Arial Narrow"/>
              </a:rPr>
              <a:t>состоит </a:t>
            </a:r>
            <a:r>
              <a:rPr sz="800" i="1" spc="35" dirty="0">
                <a:latin typeface="Arial Narrow"/>
                <a:cs typeface="Arial Narrow"/>
              </a:rPr>
              <a:t>из </a:t>
            </a:r>
            <a:r>
              <a:rPr sz="800" i="1" spc="-10" dirty="0">
                <a:latin typeface="Arial Narrow"/>
                <a:cs typeface="Arial Narrow"/>
              </a:rPr>
              <a:t>поэтапного </a:t>
            </a:r>
            <a:r>
              <a:rPr sz="800" i="1" spc="15" dirty="0">
                <a:latin typeface="Arial Narrow"/>
                <a:cs typeface="Arial Narrow"/>
              </a:rPr>
              <a:t>нанесения </a:t>
            </a:r>
            <a:r>
              <a:rPr sz="800" i="1" spc="-55" dirty="0">
                <a:latin typeface="Arial Narrow"/>
                <a:cs typeface="Arial Narrow"/>
              </a:rPr>
              <a:t>трех </a:t>
            </a:r>
            <a:r>
              <a:rPr sz="800" i="1" dirty="0">
                <a:latin typeface="Arial Narrow"/>
                <a:cs typeface="Arial Narrow"/>
              </a:rPr>
              <a:t>компонентов: </a:t>
            </a:r>
            <a:r>
              <a:rPr sz="800" i="1" spc="-5" dirty="0">
                <a:latin typeface="Arial Narrow"/>
                <a:cs typeface="Arial Narrow"/>
              </a:rPr>
              <a:t>пастообразного </a:t>
            </a:r>
            <a:r>
              <a:rPr sz="800" i="1" spc="15" dirty="0">
                <a:latin typeface="Arial Narrow"/>
                <a:cs typeface="Arial Narrow"/>
              </a:rPr>
              <a:t>праймера </a:t>
            </a:r>
            <a:r>
              <a:rPr sz="800" i="1" spc="5" dirty="0">
                <a:latin typeface="Arial Narrow"/>
                <a:cs typeface="Arial Narrow"/>
              </a:rPr>
              <a:t>на </a:t>
            </a:r>
            <a:r>
              <a:rPr sz="800" i="1" spc="20" dirty="0">
                <a:latin typeface="Arial Narrow"/>
                <a:cs typeface="Arial Narrow"/>
              </a:rPr>
              <a:t>основе </a:t>
            </a:r>
            <a:r>
              <a:rPr sz="800" i="1" spc="15" dirty="0">
                <a:latin typeface="Arial Narrow"/>
                <a:cs typeface="Arial Narrow"/>
              </a:rPr>
              <a:t>ланолина, </a:t>
            </a:r>
            <a:r>
              <a:rPr sz="800" i="1" spc="-20" dirty="0">
                <a:latin typeface="Arial Narrow"/>
                <a:cs typeface="Arial Narrow"/>
              </a:rPr>
              <a:t>петролатумной </a:t>
            </a:r>
            <a:r>
              <a:rPr sz="800" i="1" spc="-35" dirty="0">
                <a:latin typeface="Arial Narrow"/>
                <a:cs typeface="Arial Narrow"/>
              </a:rPr>
              <a:t>ленты </a:t>
            </a:r>
            <a:r>
              <a:rPr sz="800" i="1" spc="30" dirty="0">
                <a:latin typeface="Arial Narrow"/>
                <a:cs typeface="Arial Narrow"/>
              </a:rPr>
              <a:t>и  </a:t>
            </a:r>
            <a:r>
              <a:rPr sz="800" i="1" dirty="0">
                <a:latin typeface="Arial Narrow"/>
                <a:cs typeface="Arial Narrow"/>
              </a:rPr>
              <a:t>полиэтиленового </a:t>
            </a:r>
            <a:r>
              <a:rPr sz="800" i="1" spc="25" dirty="0">
                <a:latin typeface="Arial Narrow"/>
                <a:cs typeface="Arial Narrow"/>
              </a:rPr>
              <a:t>кожуха, </a:t>
            </a:r>
            <a:r>
              <a:rPr sz="800" i="1" spc="15" dirty="0">
                <a:latin typeface="Arial Narrow"/>
                <a:cs typeface="Arial Narrow"/>
              </a:rPr>
              <a:t>являющегося </a:t>
            </a:r>
            <a:r>
              <a:rPr sz="800" i="1" spc="20" dirty="0">
                <a:latin typeface="Arial Narrow"/>
                <a:cs typeface="Arial Narrow"/>
              </a:rPr>
              <a:t>верхним </a:t>
            </a:r>
            <a:r>
              <a:rPr sz="800" i="1" spc="15" dirty="0">
                <a:latin typeface="Arial Narrow"/>
                <a:cs typeface="Arial Narrow"/>
              </a:rPr>
              <a:t>слоем, </a:t>
            </a:r>
            <a:r>
              <a:rPr sz="800" i="1" spc="25" dirty="0">
                <a:latin typeface="Arial Narrow"/>
                <a:cs typeface="Arial Narrow"/>
              </a:rPr>
              <a:t>защищающим </a:t>
            </a:r>
            <a:r>
              <a:rPr sz="800" i="1" spc="5" dirty="0">
                <a:latin typeface="Arial Narrow"/>
                <a:cs typeface="Arial Narrow"/>
              </a:rPr>
              <a:t>конструкцию </a:t>
            </a:r>
            <a:r>
              <a:rPr sz="800" i="1" spc="-114" dirty="0">
                <a:latin typeface="Arial Narrow"/>
                <a:cs typeface="Arial Narrow"/>
              </a:rPr>
              <a:t>от </a:t>
            </a:r>
            <a:r>
              <a:rPr sz="800" i="1" spc="15" dirty="0">
                <a:latin typeface="Arial Narrow"/>
                <a:cs typeface="Arial Narrow"/>
              </a:rPr>
              <a:t>механических </a:t>
            </a:r>
            <a:r>
              <a:rPr sz="800" i="1" spc="25" dirty="0">
                <a:latin typeface="Arial Narrow"/>
                <a:cs typeface="Arial Narrow"/>
              </a:rPr>
              <a:t>повреждений. </a:t>
            </a:r>
            <a:r>
              <a:rPr sz="800" i="1" spc="10" dirty="0">
                <a:latin typeface="Arial Narrow"/>
                <a:cs typeface="Arial Narrow"/>
              </a:rPr>
              <a:t>Обозначены </a:t>
            </a:r>
            <a:r>
              <a:rPr sz="800" i="1" spc="-10" dirty="0">
                <a:latin typeface="Arial Narrow"/>
                <a:cs typeface="Arial Narrow"/>
              </a:rPr>
              <a:t>технические </a:t>
            </a:r>
            <a:r>
              <a:rPr sz="800" i="1" spc="15" dirty="0">
                <a:latin typeface="Arial Narrow"/>
                <a:cs typeface="Arial Narrow"/>
              </a:rPr>
              <a:t>ха-  </a:t>
            </a:r>
            <a:r>
              <a:rPr sz="800" i="1" spc="-20" dirty="0">
                <a:latin typeface="Arial Narrow"/>
                <a:cs typeface="Arial Narrow"/>
              </a:rPr>
              <a:t>рактеристики </a:t>
            </a:r>
            <a:r>
              <a:rPr sz="800" i="1" spc="25" dirty="0">
                <a:latin typeface="Arial Narrow"/>
                <a:cs typeface="Arial Narrow"/>
              </a:rPr>
              <a:t>каждого </a:t>
            </a:r>
            <a:r>
              <a:rPr sz="800" i="1" spc="-5" dirty="0">
                <a:latin typeface="Arial Narrow"/>
                <a:cs typeface="Arial Narrow"/>
              </a:rPr>
              <a:t>компонента, </a:t>
            </a:r>
            <a:r>
              <a:rPr sz="800" i="1" spc="-20" dirty="0">
                <a:latin typeface="Arial Narrow"/>
                <a:cs typeface="Arial Narrow"/>
              </a:rPr>
              <a:t>а </a:t>
            </a:r>
            <a:r>
              <a:rPr sz="800" i="1" spc="-25" dirty="0">
                <a:latin typeface="Arial Narrow"/>
                <a:cs typeface="Arial Narrow"/>
              </a:rPr>
              <a:t>также </a:t>
            </a:r>
            <a:r>
              <a:rPr sz="800" i="1" spc="-5" dirty="0">
                <a:latin typeface="Arial Narrow"/>
                <a:cs typeface="Arial Narrow"/>
              </a:rPr>
              <a:t>преимущества </a:t>
            </a:r>
            <a:r>
              <a:rPr sz="800" i="1" spc="25" dirty="0">
                <a:latin typeface="Arial Narrow"/>
                <a:cs typeface="Arial Narrow"/>
              </a:rPr>
              <a:t>данной </a:t>
            </a:r>
            <a:r>
              <a:rPr sz="800" i="1" spc="-15" dirty="0">
                <a:latin typeface="Arial Narrow"/>
                <a:cs typeface="Arial Narrow"/>
              </a:rPr>
              <a:t>системы </a:t>
            </a:r>
            <a:r>
              <a:rPr sz="800" i="1" spc="-25" dirty="0">
                <a:latin typeface="Arial Narrow"/>
                <a:cs typeface="Arial Narrow"/>
              </a:rPr>
              <a:t>защиты </a:t>
            </a:r>
            <a:r>
              <a:rPr sz="800" i="1" spc="15" dirty="0">
                <a:latin typeface="Arial Narrow"/>
                <a:cs typeface="Arial Narrow"/>
              </a:rPr>
              <a:t>в </a:t>
            </a:r>
            <a:r>
              <a:rPr sz="800" i="1" spc="20" dirty="0">
                <a:latin typeface="Arial Narrow"/>
                <a:cs typeface="Arial Narrow"/>
              </a:rPr>
              <a:t>сравнении </a:t>
            </a:r>
            <a:r>
              <a:rPr sz="800" i="1" spc="15" dirty="0">
                <a:latin typeface="Arial Narrow"/>
                <a:cs typeface="Arial Narrow"/>
              </a:rPr>
              <a:t>с </a:t>
            </a:r>
            <a:r>
              <a:rPr sz="800" i="1" spc="5" dirty="0">
                <a:latin typeface="Arial Narrow"/>
                <a:cs typeface="Arial Narrow"/>
              </a:rPr>
              <a:t>традиционным </a:t>
            </a:r>
            <a:r>
              <a:rPr sz="800" i="1" spc="20" dirty="0">
                <a:latin typeface="Arial Narrow"/>
                <a:cs typeface="Arial Narrow"/>
              </a:rPr>
              <a:t>окрашиванием: </a:t>
            </a:r>
            <a:r>
              <a:rPr sz="800" i="1" spc="5" dirty="0">
                <a:latin typeface="Arial Narrow"/>
                <a:cs typeface="Arial Narrow"/>
              </a:rPr>
              <a:t>возможность </a:t>
            </a:r>
            <a:r>
              <a:rPr sz="800" i="1" spc="30" dirty="0">
                <a:latin typeface="Arial Narrow"/>
                <a:cs typeface="Arial Narrow"/>
              </a:rPr>
              <a:t>про-  </a:t>
            </a:r>
            <a:r>
              <a:rPr sz="800" i="1" spc="15" dirty="0">
                <a:latin typeface="Arial Narrow"/>
                <a:cs typeface="Arial Narrow"/>
              </a:rPr>
              <a:t>ведения </a:t>
            </a:r>
            <a:r>
              <a:rPr sz="800" i="1" spc="-25" dirty="0">
                <a:latin typeface="Arial Narrow"/>
                <a:cs typeface="Arial Narrow"/>
              </a:rPr>
              <a:t>ремонта </a:t>
            </a:r>
            <a:r>
              <a:rPr sz="800" i="1" spc="20" dirty="0">
                <a:latin typeface="Arial Narrow"/>
                <a:cs typeface="Arial Narrow"/>
              </a:rPr>
              <a:t>над </a:t>
            </a:r>
            <a:r>
              <a:rPr sz="800" i="1" spc="30" dirty="0">
                <a:latin typeface="Arial Narrow"/>
                <a:cs typeface="Arial Narrow"/>
              </a:rPr>
              <a:t>и </a:t>
            </a:r>
            <a:r>
              <a:rPr sz="800" i="1" spc="25" dirty="0">
                <a:latin typeface="Arial Narrow"/>
                <a:cs typeface="Arial Narrow"/>
              </a:rPr>
              <a:t>под водой </a:t>
            </a:r>
            <a:r>
              <a:rPr sz="800" i="1" spc="10" dirty="0">
                <a:latin typeface="Arial Narrow"/>
                <a:cs typeface="Arial Narrow"/>
              </a:rPr>
              <a:t>без </a:t>
            </a:r>
            <a:r>
              <a:rPr sz="800" i="1" spc="20" dirty="0">
                <a:latin typeface="Arial Narrow"/>
                <a:cs typeface="Arial Narrow"/>
              </a:rPr>
              <a:t>применения </a:t>
            </a:r>
            <a:r>
              <a:rPr sz="800" i="1" spc="10" dirty="0">
                <a:latin typeface="Arial Narrow"/>
                <a:cs typeface="Arial Narrow"/>
              </a:rPr>
              <a:t>гермокамер, </a:t>
            </a:r>
            <a:r>
              <a:rPr sz="800" i="1" spc="-70" dirty="0">
                <a:latin typeface="Arial Narrow"/>
                <a:cs typeface="Arial Narrow"/>
              </a:rPr>
              <a:t>что </a:t>
            </a:r>
            <a:r>
              <a:rPr sz="800" i="1" spc="-15" dirty="0">
                <a:latin typeface="Arial Narrow"/>
                <a:cs typeface="Arial Narrow"/>
              </a:rPr>
              <a:t>сокращает </a:t>
            </a:r>
            <a:r>
              <a:rPr sz="800" i="1" spc="30" dirty="0">
                <a:latin typeface="Arial Narrow"/>
                <a:cs typeface="Arial Narrow"/>
              </a:rPr>
              <a:t>срок </a:t>
            </a:r>
            <a:r>
              <a:rPr sz="800" i="1" spc="15" dirty="0">
                <a:latin typeface="Arial Narrow"/>
                <a:cs typeface="Arial Narrow"/>
              </a:rPr>
              <a:t>проведения </a:t>
            </a:r>
            <a:r>
              <a:rPr sz="800" i="1" spc="-25" dirty="0">
                <a:latin typeface="Arial Narrow"/>
                <a:cs typeface="Arial Narrow"/>
              </a:rPr>
              <a:t>ремонта </a:t>
            </a:r>
            <a:r>
              <a:rPr sz="800" i="1" spc="30" dirty="0">
                <a:latin typeface="Arial Narrow"/>
                <a:cs typeface="Arial Narrow"/>
              </a:rPr>
              <a:t>до </a:t>
            </a:r>
            <a:r>
              <a:rPr sz="800" i="1" spc="20" dirty="0">
                <a:latin typeface="Arial Narrow"/>
                <a:cs typeface="Arial Narrow"/>
              </a:rPr>
              <a:t>нескольких </a:t>
            </a:r>
            <a:r>
              <a:rPr sz="800" i="1" spc="10" dirty="0">
                <a:latin typeface="Arial Narrow"/>
                <a:cs typeface="Arial Narrow"/>
              </a:rPr>
              <a:t>часов, </a:t>
            </a:r>
            <a:r>
              <a:rPr sz="800" i="1" spc="-20" dirty="0">
                <a:latin typeface="Arial Narrow"/>
                <a:cs typeface="Arial Narrow"/>
              </a:rPr>
              <a:t>а </a:t>
            </a:r>
            <a:r>
              <a:rPr sz="800" i="1" spc="-10" dirty="0">
                <a:latin typeface="Arial Narrow"/>
                <a:cs typeface="Arial Narrow"/>
              </a:rPr>
              <a:t>его </a:t>
            </a:r>
            <a:r>
              <a:rPr sz="800" i="1" spc="-35" dirty="0">
                <a:latin typeface="Arial Narrow"/>
                <a:cs typeface="Arial Narrow"/>
              </a:rPr>
              <a:t>стоимость </a:t>
            </a:r>
            <a:r>
              <a:rPr sz="800" i="1" spc="15" dirty="0">
                <a:latin typeface="Arial Narrow"/>
                <a:cs typeface="Arial Narrow"/>
              </a:rPr>
              <a:t>в  </a:t>
            </a:r>
            <a:r>
              <a:rPr sz="800" i="1" spc="20" dirty="0">
                <a:latin typeface="Arial Narrow"/>
                <a:cs typeface="Arial Narrow"/>
              </a:rPr>
              <a:t>несколько </a:t>
            </a:r>
            <a:r>
              <a:rPr sz="800" i="1" spc="5" dirty="0">
                <a:latin typeface="Arial Narrow"/>
                <a:cs typeface="Arial Narrow"/>
              </a:rPr>
              <a:t>раз. </a:t>
            </a:r>
            <a:r>
              <a:rPr sz="800" i="1" spc="-5" dirty="0">
                <a:latin typeface="Arial Narrow"/>
                <a:cs typeface="Arial Narrow"/>
              </a:rPr>
              <a:t>Подчеркивается </a:t>
            </a:r>
            <a:r>
              <a:rPr sz="800" i="1" spc="-20" dirty="0">
                <a:latin typeface="Arial Narrow"/>
                <a:cs typeface="Arial Narrow"/>
              </a:rPr>
              <a:t>устойчивость </a:t>
            </a:r>
            <a:r>
              <a:rPr sz="800" i="1" dirty="0">
                <a:latin typeface="Arial Narrow"/>
                <a:cs typeface="Arial Narrow"/>
              </a:rPr>
              <a:t>компонентов </a:t>
            </a:r>
            <a:r>
              <a:rPr sz="800" i="1" spc="40" dirty="0">
                <a:latin typeface="Arial Narrow"/>
                <a:cs typeface="Arial Narrow"/>
              </a:rPr>
              <a:t>к </a:t>
            </a:r>
            <a:r>
              <a:rPr sz="800" i="1" spc="20" dirty="0">
                <a:latin typeface="Arial Narrow"/>
                <a:cs typeface="Arial Narrow"/>
              </a:rPr>
              <a:t>соленой </a:t>
            </a:r>
            <a:r>
              <a:rPr sz="800" i="1" spc="5" dirty="0">
                <a:latin typeface="Arial Narrow"/>
                <a:cs typeface="Arial Narrow"/>
              </a:rPr>
              <a:t>воде, </a:t>
            </a:r>
            <a:r>
              <a:rPr sz="800" i="1" spc="30" dirty="0">
                <a:latin typeface="Arial Narrow"/>
                <a:cs typeface="Arial Narrow"/>
              </a:rPr>
              <a:t>УФ-излучению и </a:t>
            </a:r>
            <a:r>
              <a:rPr sz="800" i="1" spc="15" dirty="0">
                <a:latin typeface="Arial Narrow"/>
                <a:cs typeface="Arial Narrow"/>
              </a:rPr>
              <a:t>экологическая </a:t>
            </a:r>
            <a:r>
              <a:rPr sz="800" i="1" spc="-5" dirty="0">
                <a:latin typeface="Arial Narrow"/>
                <a:cs typeface="Arial Narrow"/>
              </a:rPr>
              <a:t>безопасность </a:t>
            </a:r>
            <a:r>
              <a:rPr sz="800" i="1" spc="-10" dirty="0">
                <a:latin typeface="Arial Narrow"/>
                <a:cs typeface="Arial Narrow"/>
              </a:rPr>
              <a:t>технологии. Представлен  </a:t>
            </a:r>
            <a:r>
              <a:rPr sz="800" i="1" spc="25" dirty="0">
                <a:latin typeface="Arial Narrow"/>
                <a:cs typeface="Arial Narrow"/>
              </a:rPr>
              <a:t>пример </a:t>
            </a:r>
            <a:r>
              <a:rPr sz="800" i="1" spc="20" dirty="0">
                <a:latin typeface="Arial Narrow"/>
                <a:cs typeface="Arial Narrow"/>
              </a:rPr>
              <a:t>применения </a:t>
            </a:r>
            <a:r>
              <a:rPr sz="800" i="1" spc="-10" dirty="0">
                <a:latin typeface="Arial Narrow"/>
                <a:cs typeface="Arial Narrow"/>
              </a:rPr>
              <a:t>технологии </a:t>
            </a:r>
            <a:r>
              <a:rPr sz="800" i="1" spc="15" dirty="0">
                <a:latin typeface="Arial Narrow"/>
                <a:cs typeface="Arial Narrow"/>
              </a:rPr>
              <a:t>MarineProtect™ в </a:t>
            </a:r>
            <a:r>
              <a:rPr sz="800" i="1" spc="-25" dirty="0">
                <a:latin typeface="Arial Narrow"/>
                <a:cs typeface="Arial Narrow"/>
              </a:rPr>
              <a:t>портах </a:t>
            </a:r>
            <a:r>
              <a:rPr sz="800" i="1" spc="15" dirty="0">
                <a:latin typeface="Arial Narrow"/>
                <a:cs typeface="Arial Narrow"/>
              </a:rPr>
              <a:t>России. </a:t>
            </a:r>
            <a:r>
              <a:rPr sz="800" i="1" spc="-85" dirty="0">
                <a:latin typeface="Arial Narrow"/>
                <a:cs typeface="Arial Narrow"/>
              </a:rPr>
              <a:t>Статья </a:t>
            </a:r>
            <a:r>
              <a:rPr sz="800" i="1" spc="-15" dirty="0">
                <a:latin typeface="Arial Narrow"/>
                <a:cs typeface="Arial Narrow"/>
              </a:rPr>
              <a:t>включает </a:t>
            </a:r>
            <a:r>
              <a:rPr sz="800" i="1" dirty="0">
                <a:latin typeface="Arial Narrow"/>
                <a:cs typeface="Arial Narrow"/>
              </a:rPr>
              <a:t>комментарии </a:t>
            </a:r>
            <a:r>
              <a:rPr sz="800" i="1" spc="-15" dirty="0">
                <a:latin typeface="Arial Narrow"/>
                <a:cs typeface="Arial Narrow"/>
              </a:rPr>
              <a:t>эксперта </a:t>
            </a:r>
            <a:r>
              <a:rPr sz="800" i="1" spc="110" dirty="0">
                <a:latin typeface="Arial Narrow"/>
                <a:cs typeface="Arial Narrow"/>
              </a:rPr>
              <a:t>— </a:t>
            </a:r>
            <a:r>
              <a:rPr sz="800" i="1" spc="15" dirty="0">
                <a:latin typeface="Arial Narrow"/>
                <a:cs typeface="Arial Narrow"/>
              </a:rPr>
              <a:t>одного </a:t>
            </a:r>
            <a:r>
              <a:rPr sz="800" i="1" spc="35" dirty="0">
                <a:latin typeface="Arial Narrow"/>
                <a:cs typeface="Arial Narrow"/>
              </a:rPr>
              <a:t>из </a:t>
            </a:r>
            <a:r>
              <a:rPr sz="800" i="1" spc="20" dirty="0">
                <a:latin typeface="Arial Narrow"/>
                <a:cs typeface="Arial Narrow"/>
              </a:rPr>
              <a:t>ведущих </a:t>
            </a:r>
            <a:r>
              <a:rPr sz="800" i="1" dirty="0">
                <a:latin typeface="Arial Narrow"/>
                <a:cs typeface="Arial Narrow"/>
              </a:rPr>
              <a:t>специалистов </a:t>
            </a:r>
            <a:r>
              <a:rPr sz="800" i="1" spc="15" dirty="0">
                <a:latin typeface="Arial Narrow"/>
                <a:cs typeface="Arial Narrow"/>
              </a:rPr>
              <a:t>в </a:t>
            </a:r>
            <a:r>
              <a:rPr sz="800" i="1" spc="30" dirty="0">
                <a:latin typeface="Arial Narrow"/>
                <a:cs typeface="Arial Narrow"/>
              </a:rPr>
              <a:t>об-  </a:t>
            </a:r>
            <a:r>
              <a:rPr sz="800" i="1" spc="-35" dirty="0">
                <a:latin typeface="Arial Narrow"/>
                <a:cs typeface="Arial Narrow"/>
              </a:rPr>
              <a:t>ласти </a:t>
            </a:r>
            <a:r>
              <a:rPr sz="800" i="1" spc="10" dirty="0">
                <a:latin typeface="Arial Narrow"/>
                <a:cs typeface="Arial Narrow"/>
              </a:rPr>
              <a:t>антикоррозионной </a:t>
            </a:r>
            <a:r>
              <a:rPr sz="800" i="1" spc="-25" dirty="0">
                <a:latin typeface="Arial Narrow"/>
                <a:cs typeface="Arial Narrow"/>
              </a:rPr>
              <a:t>защиты </a:t>
            </a:r>
            <a:r>
              <a:rPr sz="800" i="1" spc="30" dirty="0">
                <a:latin typeface="Arial Narrow"/>
                <a:cs typeface="Arial Narrow"/>
              </a:rPr>
              <a:t>морских сооружений и</a:t>
            </a:r>
            <a:r>
              <a:rPr sz="800" i="1" spc="20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судов.</a:t>
            </a:r>
            <a:endParaRPr sz="8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00000"/>
              </a:lnSpc>
            </a:pPr>
            <a:r>
              <a:rPr sz="800" b="1" i="1" spc="-10" dirty="0">
                <a:solidFill>
                  <a:srgbClr val="0E4096"/>
                </a:solidFill>
                <a:latin typeface="Arial Narrow"/>
                <a:cs typeface="Arial Narrow"/>
              </a:rPr>
              <a:t>Ключевые </a:t>
            </a:r>
            <a:r>
              <a:rPr sz="800" b="1" i="1" spc="-25" dirty="0">
                <a:solidFill>
                  <a:srgbClr val="0E4096"/>
                </a:solidFill>
                <a:latin typeface="Arial Narrow"/>
                <a:cs typeface="Arial Narrow"/>
              </a:rPr>
              <a:t>слова: </a:t>
            </a:r>
            <a:r>
              <a:rPr sz="800" i="1" spc="5" dirty="0">
                <a:latin typeface="Arial Narrow"/>
                <a:cs typeface="Arial Narrow"/>
              </a:rPr>
              <a:t>антикоррозионная </a:t>
            </a:r>
            <a:r>
              <a:rPr sz="800" i="1" spc="-25" dirty="0">
                <a:latin typeface="Arial Narrow"/>
                <a:cs typeface="Arial Narrow"/>
              </a:rPr>
              <a:t>защита, </a:t>
            </a:r>
            <a:r>
              <a:rPr sz="800" i="1" spc="25" dirty="0">
                <a:latin typeface="Arial Narrow"/>
                <a:cs typeface="Arial Narrow"/>
              </a:rPr>
              <a:t>морские </a:t>
            </a:r>
            <a:r>
              <a:rPr sz="800" i="1" dirty="0">
                <a:latin typeface="Arial Narrow"/>
                <a:cs typeface="Arial Narrow"/>
              </a:rPr>
              <a:t>гидротехнические </a:t>
            </a:r>
            <a:r>
              <a:rPr sz="800" i="1" spc="20" dirty="0">
                <a:latin typeface="Arial Narrow"/>
                <a:cs typeface="Arial Narrow"/>
              </a:rPr>
              <a:t>сооружения, </a:t>
            </a:r>
            <a:r>
              <a:rPr sz="800" i="1" spc="5" dirty="0">
                <a:latin typeface="Arial Narrow"/>
                <a:cs typeface="Arial Narrow"/>
              </a:rPr>
              <a:t>антикоррозионная </a:t>
            </a:r>
            <a:r>
              <a:rPr sz="800" i="1" spc="-30" dirty="0">
                <a:latin typeface="Arial Narrow"/>
                <a:cs typeface="Arial Narrow"/>
              </a:rPr>
              <a:t>защита </a:t>
            </a:r>
            <a:r>
              <a:rPr sz="800" i="1" dirty="0">
                <a:latin typeface="Arial Narrow"/>
                <a:cs typeface="Arial Narrow"/>
              </a:rPr>
              <a:t>конструкций </a:t>
            </a:r>
            <a:r>
              <a:rPr sz="800" i="1" spc="15" dirty="0">
                <a:latin typeface="Arial Narrow"/>
                <a:cs typeface="Arial Narrow"/>
              </a:rPr>
              <a:t>в </a:t>
            </a:r>
            <a:r>
              <a:rPr sz="800" i="1" spc="30" dirty="0">
                <a:latin typeface="Arial Narrow"/>
                <a:cs typeface="Arial Narrow"/>
              </a:rPr>
              <a:t>морской </a:t>
            </a:r>
            <a:r>
              <a:rPr sz="800" i="1" spc="5" dirty="0">
                <a:latin typeface="Arial Narrow"/>
                <a:cs typeface="Arial Narrow"/>
              </a:rPr>
              <a:t>среде,  </a:t>
            </a:r>
            <a:r>
              <a:rPr sz="800" i="1" spc="-25" dirty="0">
                <a:latin typeface="Arial Narrow"/>
                <a:cs typeface="Arial Narrow"/>
              </a:rPr>
              <a:t>ремонт </a:t>
            </a:r>
            <a:r>
              <a:rPr sz="800" i="1" dirty="0">
                <a:latin typeface="Arial Narrow"/>
                <a:cs typeface="Arial Narrow"/>
              </a:rPr>
              <a:t>металлических </a:t>
            </a:r>
            <a:r>
              <a:rPr sz="800" i="1" spc="10" dirty="0">
                <a:latin typeface="Arial Narrow"/>
                <a:cs typeface="Arial Narrow"/>
              </a:rPr>
              <a:t>свай, </a:t>
            </a:r>
            <a:r>
              <a:rPr sz="800" i="1" spc="20" dirty="0">
                <a:latin typeface="Arial Narrow"/>
                <a:cs typeface="Arial Narrow"/>
              </a:rPr>
              <a:t>подводное </a:t>
            </a:r>
            <a:r>
              <a:rPr sz="800" i="1" spc="10" dirty="0">
                <a:latin typeface="Arial Narrow"/>
                <a:cs typeface="Arial Narrow"/>
              </a:rPr>
              <a:t>нанесение, </a:t>
            </a:r>
            <a:r>
              <a:rPr sz="800" i="1" spc="-15" dirty="0">
                <a:latin typeface="Arial Narrow"/>
                <a:cs typeface="Arial Narrow"/>
              </a:rPr>
              <a:t>системы</a:t>
            </a:r>
            <a:r>
              <a:rPr sz="800" i="1" spc="15" dirty="0">
                <a:latin typeface="Arial Narrow"/>
                <a:cs typeface="Arial Narrow"/>
              </a:rPr>
              <a:t> MarineProtect™.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467" y="5798420"/>
            <a:ext cx="61455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9705" algn="just">
              <a:lnSpc>
                <a:spcPct val="100000"/>
              </a:lnSpc>
              <a:spcBef>
                <a:spcPts val="100"/>
              </a:spcBef>
            </a:pPr>
            <a:r>
              <a:rPr sz="800" i="1" spc="25" dirty="0">
                <a:latin typeface="Arial Narrow"/>
                <a:cs typeface="Arial Narrow"/>
              </a:rPr>
              <a:t>M.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dirty="0">
                <a:latin typeface="Arial Narrow"/>
                <a:cs typeface="Arial Narrow"/>
              </a:rPr>
              <a:t>K.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-5" dirty="0">
                <a:latin typeface="Arial Narrow"/>
                <a:cs typeface="Arial Narrow"/>
              </a:rPr>
              <a:t>Kan,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5" dirty="0">
                <a:latin typeface="Arial Narrow"/>
                <a:cs typeface="Arial Narrow"/>
              </a:rPr>
              <a:t>Sales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Director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30" dirty="0">
                <a:latin typeface="Arial Narrow"/>
                <a:cs typeface="Arial Narrow"/>
              </a:rPr>
              <a:t>of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-20" dirty="0">
                <a:latin typeface="Arial Narrow"/>
                <a:cs typeface="Arial Narrow"/>
              </a:rPr>
              <a:t>DENSO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GmbH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Company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in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the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-15" dirty="0">
                <a:latin typeface="Arial Narrow"/>
                <a:cs typeface="Arial Narrow"/>
              </a:rPr>
              <a:t>CIS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and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5" dirty="0">
                <a:latin typeface="Arial Narrow"/>
                <a:cs typeface="Arial Narrow"/>
              </a:rPr>
              <a:t>Eastern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5" dirty="0">
                <a:latin typeface="Arial Narrow"/>
                <a:cs typeface="Arial Narrow"/>
              </a:rPr>
              <a:t>Europe.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-5" dirty="0">
                <a:latin typeface="Arial Narrow"/>
                <a:cs typeface="Arial Narrow"/>
              </a:rPr>
              <a:t>O.I.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Gryshchuk,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Doctor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30" dirty="0">
                <a:latin typeface="Arial Narrow"/>
                <a:cs typeface="Arial Narrow"/>
              </a:rPr>
              <a:t>of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Sciences,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dirty="0">
                <a:latin typeface="Arial Narrow"/>
                <a:cs typeface="Arial Narrow"/>
              </a:rPr>
              <a:t>Head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30" dirty="0">
                <a:latin typeface="Arial Narrow"/>
                <a:cs typeface="Arial Narrow"/>
              </a:rPr>
              <a:t>of</a:t>
            </a:r>
            <a:r>
              <a:rPr sz="800" i="1" spc="-4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research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and</a:t>
            </a:r>
            <a:r>
              <a:rPr sz="800" i="1" spc="-45" dirty="0">
                <a:latin typeface="Arial Narrow"/>
                <a:cs typeface="Arial Narrow"/>
              </a:rPr>
              <a:t> </a:t>
            </a:r>
            <a:r>
              <a:rPr sz="800" i="1" spc="20" dirty="0">
                <a:latin typeface="Arial Narrow"/>
                <a:cs typeface="Arial Narrow"/>
              </a:rPr>
              <a:t>development  </a:t>
            </a:r>
            <a:r>
              <a:rPr sz="800" i="1" spc="25" dirty="0">
                <a:latin typeface="Arial Narrow"/>
                <a:cs typeface="Arial Narrow"/>
              </a:rPr>
              <a:t>department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-20" dirty="0">
                <a:latin typeface="Arial Narrow"/>
                <a:cs typeface="Arial Narrow"/>
              </a:rPr>
              <a:t>DENSO </a:t>
            </a:r>
            <a:r>
              <a:rPr sz="800" i="1" spc="5" dirty="0">
                <a:latin typeface="Arial Narrow"/>
                <a:cs typeface="Arial Narrow"/>
              </a:rPr>
              <a:t>GmbH. </a:t>
            </a:r>
            <a:r>
              <a:rPr sz="800" i="1" spc="-5" dirty="0">
                <a:latin typeface="Arial Narrow"/>
                <a:cs typeface="Arial Narrow"/>
              </a:rPr>
              <a:t>D.S. </a:t>
            </a:r>
            <a:r>
              <a:rPr sz="800" i="1" spc="10" dirty="0">
                <a:latin typeface="Arial Narrow"/>
                <a:cs typeface="Arial Narrow"/>
              </a:rPr>
              <a:t>Lutkov, </a:t>
            </a:r>
            <a:r>
              <a:rPr sz="800" i="1" spc="15" dirty="0">
                <a:latin typeface="Arial Narrow"/>
                <a:cs typeface="Arial Narrow"/>
              </a:rPr>
              <a:t>Deputy </a:t>
            </a:r>
            <a:r>
              <a:rPr sz="800" i="1" spc="5" dirty="0">
                <a:latin typeface="Arial Narrow"/>
                <a:cs typeface="Arial Narrow"/>
              </a:rPr>
              <a:t>General </a:t>
            </a:r>
            <a:r>
              <a:rPr sz="800" i="1" spc="25" dirty="0">
                <a:latin typeface="Arial Narrow"/>
                <a:cs typeface="Arial Narrow"/>
              </a:rPr>
              <a:t>Director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-10" dirty="0">
                <a:latin typeface="Arial Narrow"/>
                <a:cs typeface="Arial Narrow"/>
              </a:rPr>
              <a:t>LLC</a:t>
            </a:r>
            <a:r>
              <a:rPr sz="800" i="1" spc="-60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«SMU-Isolation»</a:t>
            </a:r>
            <a:endParaRPr sz="800" dirty="0">
              <a:latin typeface="Arial Narrow"/>
              <a:cs typeface="Arial Narrow"/>
            </a:endParaRPr>
          </a:p>
          <a:p>
            <a:pPr marL="216535">
              <a:lnSpc>
                <a:spcPct val="100000"/>
              </a:lnSpc>
            </a:pPr>
            <a:r>
              <a:rPr sz="800" i="1" spc="-5" dirty="0">
                <a:latin typeface="Arial Narrow"/>
                <a:cs typeface="Arial Narrow"/>
              </a:rPr>
              <a:t>WARRANTY </a:t>
            </a:r>
            <a:r>
              <a:rPr sz="800" i="1" spc="-45" dirty="0">
                <a:latin typeface="Arial Narrow"/>
                <a:cs typeface="Arial Narrow"/>
              </a:rPr>
              <a:t>OF </a:t>
            </a:r>
            <a:r>
              <a:rPr sz="800" i="1" spc="-15" dirty="0">
                <a:latin typeface="Arial Narrow"/>
                <a:cs typeface="Arial Narrow"/>
              </a:rPr>
              <a:t>CORROSION </a:t>
            </a:r>
            <a:r>
              <a:rPr sz="800" i="1" spc="-25" dirty="0">
                <a:latin typeface="Arial Narrow"/>
                <a:cs typeface="Arial Narrow"/>
              </a:rPr>
              <a:t>RESISTANCE </a:t>
            </a:r>
            <a:r>
              <a:rPr sz="800" i="1" spc="-45" dirty="0">
                <a:latin typeface="Arial Narrow"/>
                <a:cs typeface="Arial Narrow"/>
              </a:rPr>
              <a:t>OF </a:t>
            </a:r>
            <a:r>
              <a:rPr sz="800" i="1" spc="-5" dirty="0">
                <a:latin typeface="Arial Narrow"/>
                <a:cs typeface="Arial Narrow"/>
              </a:rPr>
              <a:t>METAL </a:t>
            </a:r>
            <a:r>
              <a:rPr sz="800" i="1" spc="-20" dirty="0">
                <a:latin typeface="Arial Narrow"/>
                <a:cs typeface="Arial Narrow"/>
              </a:rPr>
              <a:t>STRUCTURES </a:t>
            </a:r>
            <a:r>
              <a:rPr sz="800" i="1" dirty="0">
                <a:latin typeface="Arial Narrow"/>
                <a:cs typeface="Arial Narrow"/>
              </a:rPr>
              <a:t>IN </a:t>
            </a:r>
            <a:r>
              <a:rPr sz="800" i="1" spc="-15" dirty="0">
                <a:latin typeface="Arial Narrow"/>
                <a:cs typeface="Arial Narrow"/>
              </a:rPr>
              <a:t>SEA </a:t>
            </a:r>
            <a:r>
              <a:rPr sz="800" i="1" spc="-25" dirty="0">
                <a:latin typeface="Arial Narrow"/>
                <a:cs typeface="Arial Narrow"/>
              </a:rPr>
              <a:t>WATER </a:t>
            </a:r>
            <a:r>
              <a:rPr sz="800" i="1" dirty="0">
                <a:latin typeface="Arial Narrow"/>
                <a:cs typeface="Arial Narrow"/>
              </a:rPr>
              <a:t>WITH </a:t>
            </a:r>
            <a:r>
              <a:rPr sz="800" i="1" spc="-20" dirty="0">
                <a:latin typeface="Arial Narrow"/>
                <a:cs typeface="Arial Narrow"/>
              </a:rPr>
              <a:t>MARINEPROTECT™</a:t>
            </a:r>
            <a:r>
              <a:rPr sz="800" i="1" spc="5" dirty="0">
                <a:latin typeface="Arial Narrow"/>
                <a:cs typeface="Arial Narrow"/>
              </a:rPr>
              <a:t> </a:t>
            </a:r>
            <a:r>
              <a:rPr sz="800" i="1" spc="-15" dirty="0">
                <a:latin typeface="Arial Narrow"/>
                <a:cs typeface="Arial Narrow"/>
              </a:rPr>
              <a:t>SYSTEMS</a:t>
            </a:r>
            <a:endParaRPr sz="800" dirty="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00000"/>
              </a:lnSpc>
            </a:pPr>
            <a:r>
              <a:rPr sz="800" b="1" i="1" spc="-20" dirty="0">
                <a:solidFill>
                  <a:srgbClr val="0E4096"/>
                </a:solidFill>
                <a:latin typeface="Arial Narrow"/>
                <a:cs typeface="Arial Narrow"/>
              </a:rPr>
              <a:t>Abstract. </a:t>
            </a:r>
            <a:r>
              <a:rPr sz="800" i="1" dirty="0">
                <a:latin typeface="Arial Narrow"/>
                <a:cs typeface="Arial Narrow"/>
              </a:rPr>
              <a:t>The </a:t>
            </a:r>
            <a:r>
              <a:rPr sz="800" i="1" spc="25" dirty="0">
                <a:latin typeface="Arial Narrow"/>
                <a:cs typeface="Arial Narrow"/>
              </a:rPr>
              <a:t>article introduces </a:t>
            </a:r>
            <a:r>
              <a:rPr sz="800" i="1" spc="-20" dirty="0">
                <a:latin typeface="Arial Narrow"/>
                <a:cs typeface="Arial Narrow"/>
              </a:rPr>
              <a:t>a </a:t>
            </a:r>
            <a:r>
              <a:rPr sz="800" i="1" spc="30" dirty="0">
                <a:latin typeface="Arial Narrow"/>
                <a:cs typeface="Arial Narrow"/>
              </a:rPr>
              <a:t>corrosion </a:t>
            </a:r>
            <a:r>
              <a:rPr sz="800" i="1" spc="20" dirty="0">
                <a:latin typeface="Arial Narrow"/>
                <a:cs typeface="Arial Narrow"/>
              </a:rPr>
              <a:t>prevention </a:t>
            </a:r>
            <a:r>
              <a:rPr sz="800" i="1" spc="25" dirty="0">
                <a:latin typeface="Arial Narrow"/>
                <a:cs typeface="Arial Narrow"/>
              </a:rPr>
              <a:t>method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20" dirty="0">
                <a:latin typeface="Arial Narrow"/>
                <a:cs typeface="Arial Narrow"/>
              </a:rPr>
              <a:t>metal structures, operating </a:t>
            </a:r>
            <a:r>
              <a:rPr sz="800" i="1" spc="25" dirty="0">
                <a:latin typeface="Arial Narrow"/>
                <a:cs typeface="Arial Narrow"/>
              </a:rPr>
              <a:t>in corrosive </a:t>
            </a:r>
            <a:r>
              <a:rPr sz="800" i="1" spc="20" dirty="0">
                <a:latin typeface="Arial Narrow"/>
                <a:cs typeface="Arial Narrow"/>
              </a:rPr>
              <a:t>marine environment, </a:t>
            </a:r>
            <a:r>
              <a:rPr sz="800" i="1" spc="30" dirty="0">
                <a:latin typeface="Arial Narrow"/>
                <a:cs typeface="Arial Narrow"/>
              </a:rPr>
              <a:t>which </a:t>
            </a:r>
            <a:r>
              <a:rPr sz="800" i="1" spc="25" dirty="0">
                <a:latin typeface="Arial Narrow"/>
                <a:cs typeface="Arial Narrow"/>
              </a:rPr>
              <a:t>consists </a:t>
            </a:r>
            <a:r>
              <a:rPr sz="800" i="1" spc="30" dirty="0">
                <a:latin typeface="Arial Narrow"/>
                <a:cs typeface="Arial Narrow"/>
              </a:rPr>
              <a:t>of  </a:t>
            </a:r>
            <a:r>
              <a:rPr sz="800" i="1" spc="15" dirty="0">
                <a:latin typeface="Arial Narrow"/>
                <a:cs typeface="Arial Narrow"/>
              </a:rPr>
              <a:t>stepped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application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30" dirty="0">
                <a:latin typeface="Arial Narrow"/>
                <a:cs typeface="Arial Narrow"/>
              </a:rPr>
              <a:t>of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three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components: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the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spreadable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30" dirty="0">
                <a:latin typeface="Arial Narrow"/>
                <a:cs typeface="Arial Narrow"/>
              </a:rPr>
              <a:t>primer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based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on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lanoline,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the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petrolatum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tape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and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the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15" dirty="0">
                <a:latin typeface="Arial Narrow"/>
                <a:cs typeface="Arial Narrow"/>
              </a:rPr>
              <a:t>jacket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20" dirty="0">
                <a:latin typeface="Arial Narrow"/>
                <a:cs typeface="Arial Narrow"/>
              </a:rPr>
              <a:t>that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20" dirty="0">
                <a:latin typeface="Arial Narrow"/>
                <a:cs typeface="Arial Narrow"/>
              </a:rPr>
              <a:t>is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top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layer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10" dirty="0">
                <a:latin typeface="Arial Narrow"/>
                <a:cs typeface="Arial Narrow"/>
              </a:rPr>
              <a:t>and</a:t>
            </a:r>
            <a:r>
              <a:rPr sz="800" i="1" spc="-5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protects</a:t>
            </a:r>
            <a:r>
              <a:rPr sz="800" i="1" spc="-10" dirty="0">
                <a:latin typeface="Arial Narrow"/>
                <a:cs typeface="Arial Narrow"/>
              </a:rPr>
              <a:t> </a:t>
            </a:r>
            <a:r>
              <a:rPr sz="800" i="1" spc="25" dirty="0">
                <a:latin typeface="Arial Narrow"/>
                <a:cs typeface="Arial Narrow"/>
              </a:rPr>
              <a:t>structure  </a:t>
            </a:r>
            <a:r>
              <a:rPr sz="800" i="1" spc="35" dirty="0">
                <a:latin typeface="Arial Narrow"/>
                <a:cs typeface="Arial Narrow"/>
              </a:rPr>
              <a:t>from </a:t>
            </a:r>
            <a:r>
              <a:rPr sz="800" i="1" spc="20" dirty="0">
                <a:latin typeface="Arial Narrow"/>
                <a:cs typeface="Arial Narrow"/>
              </a:rPr>
              <a:t>mechanical </a:t>
            </a:r>
            <a:r>
              <a:rPr sz="800" i="1" spc="15" dirty="0">
                <a:latin typeface="Arial Narrow"/>
                <a:cs typeface="Arial Narrow"/>
              </a:rPr>
              <a:t>damages. </a:t>
            </a:r>
            <a:r>
              <a:rPr sz="800" i="1" dirty="0">
                <a:latin typeface="Arial Narrow"/>
                <a:cs typeface="Arial Narrow"/>
              </a:rPr>
              <a:t>They </a:t>
            </a:r>
            <a:r>
              <a:rPr sz="800" i="1" spc="15" dirty="0">
                <a:latin typeface="Arial Narrow"/>
                <a:cs typeface="Arial Narrow"/>
              </a:rPr>
              <a:t>give </a:t>
            </a:r>
            <a:r>
              <a:rPr sz="800" i="1" spc="20" dirty="0">
                <a:latin typeface="Arial Narrow"/>
                <a:cs typeface="Arial Narrow"/>
              </a:rPr>
              <a:t>technical characteristics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10" dirty="0">
                <a:latin typeface="Arial Narrow"/>
                <a:cs typeface="Arial Narrow"/>
              </a:rPr>
              <a:t>each </a:t>
            </a:r>
            <a:r>
              <a:rPr sz="800" i="1" spc="25" dirty="0">
                <a:latin typeface="Arial Narrow"/>
                <a:cs typeface="Arial Narrow"/>
              </a:rPr>
              <a:t>component, </a:t>
            </a:r>
            <a:r>
              <a:rPr sz="800" i="1" spc="10" dirty="0">
                <a:latin typeface="Arial Narrow"/>
                <a:cs typeface="Arial Narrow"/>
              </a:rPr>
              <a:t>and </a:t>
            </a:r>
            <a:r>
              <a:rPr sz="800" i="1" spc="15" dirty="0">
                <a:latin typeface="Arial Narrow"/>
                <a:cs typeface="Arial Narrow"/>
              </a:rPr>
              <a:t>also </a:t>
            </a:r>
            <a:r>
              <a:rPr sz="800" i="1" spc="10" dirty="0">
                <a:latin typeface="Arial Narrow"/>
                <a:cs typeface="Arial Narrow"/>
              </a:rPr>
              <a:t>advantages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25" dirty="0">
                <a:latin typeface="Arial Narrow"/>
                <a:cs typeface="Arial Narrow"/>
              </a:rPr>
              <a:t>this protection </a:t>
            </a:r>
            <a:r>
              <a:rPr sz="800" i="1" spc="20" dirty="0">
                <a:latin typeface="Arial Narrow"/>
                <a:cs typeface="Arial Narrow"/>
              </a:rPr>
              <a:t>system compared </a:t>
            </a:r>
            <a:r>
              <a:rPr sz="800" i="1" spc="30" dirty="0">
                <a:latin typeface="Arial Narrow"/>
                <a:cs typeface="Arial Narrow"/>
              </a:rPr>
              <a:t>with </a:t>
            </a:r>
            <a:r>
              <a:rPr sz="800" i="1" spc="25" dirty="0">
                <a:latin typeface="Arial Narrow"/>
                <a:cs typeface="Arial Narrow"/>
              </a:rPr>
              <a:t>traditional  </a:t>
            </a:r>
            <a:r>
              <a:rPr sz="800" i="1" spc="20" dirty="0">
                <a:latin typeface="Arial Narrow"/>
                <a:cs typeface="Arial Narrow"/>
              </a:rPr>
              <a:t>painting: </a:t>
            </a:r>
            <a:r>
              <a:rPr sz="800" i="1" spc="25" dirty="0">
                <a:latin typeface="Arial Narrow"/>
                <a:cs typeface="Arial Narrow"/>
              </a:rPr>
              <a:t>ability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20" dirty="0">
                <a:latin typeface="Arial Narrow"/>
                <a:cs typeface="Arial Narrow"/>
              </a:rPr>
              <a:t>repair </a:t>
            </a:r>
            <a:r>
              <a:rPr sz="800" i="1" spc="5" dirty="0">
                <a:latin typeface="Arial Narrow"/>
                <a:cs typeface="Arial Narrow"/>
              </a:rPr>
              <a:t>above </a:t>
            </a:r>
            <a:r>
              <a:rPr sz="800" i="1" spc="10" dirty="0">
                <a:latin typeface="Arial Narrow"/>
                <a:cs typeface="Arial Narrow"/>
              </a:rPr>
              <a:t>and </a:t>
            </a:r>
            <a:r>
              <a:rPr sz="800" i="1" spc="20" dirty="0">
                <a:latin typeface="Arial Narrow"/>
                <a:cs typeface="Arial Narrow"/>
              </a:rPr>
              <a:t>under </a:t>
            </a:r>
            <a:r>
              <a:rPr sz="800" i="1" spc="15" dirty="0">
                <a:latin typeface="Arial Narrow"/>
                <a:cs typeface="Arial Narrow"/>
              </a:rPr>
              <a:t>water </a:t>
            </a:r>
            <a:r>
              <a:rPr sz="800" i="1" spc="30" dirty="0">
                <a:latin typeface="Arial Narrow"/>
                <a:cs typeface="Arial Narrow"/>
              </a:rPr>
              <a:t>without </a:t>
            </a:r>
            <a:r>
              <a:rPr sz="800" i="1" spc="20" dirty="0">
                <a:latin typeface="Arial Narrow"/>
                <a:cs typeface="Arial Narrow"/>
              </a:rPr>
              <a:t>caissons using, </a:t>
            </a:r>
            <a:r>
              <a:rPr sz="800" i="1" spc="30" dirty="0">
                <a:latin typeface="Arial Narrow"/>
                <a:cs typeface="Arial Narrow"/>
              </a:rPr>
              <a:t>with </a:t>
            </a:r>
            <a:r>
              <a:rPr sz="800" i="1" spc="25" dirty="0">
                <a:latin typeface="Arial Narrow"/>
                <a:cs typeface="Arial Narrow"/>
              </a:rPr>
              <a:t>no </a:t>
            </a:r>
            <a:r>
              <a:rPr sz="800" i="1" spc="20" dirty="0">
                <a:latin typeface="Arial Narrow"/>
                <a:cs typeface="Arial Narrow"/>
              </a:rPr>
              <a:t>surface </a:t>
            </a:r>
            <a:r>
              <a:rPr sz="800" i="1" spc="30" dirty="0">
                <a:latin typeface="Arial Narrow"/>
                <a:cs typeface="Arial Narrow"/>
              </a:rPr>
              <a:t>drying </a:t>
            </a:r>
            <a:r>
              <a:rPr sz="800" i="1" spc="10" dirty="0">
                <a:latin typeface="Arial Narrow"/>
                <a:cs typeface="Arial Narrow"/>
              </a:rPr>
              <a:t>and </a:t>
            </a:r>
            <a:r>
              <a:rPr sz="800" i="1" spc="15" dirty="0">
                <a:latin typeface="Arial Narrow"/>
                <a:cs typeface="Arial Narrow"/>
              </a:rPr>
              <a:t>degreasing </a:t>
            </a:r>
            <a:r>
              <a:rPr sz="800" i="1" spc="20" dirty="0">
                <a:latin typeface="Arial Narrow"/>
                <a:cs typeface="Arial Narrow"/>
              </a:rPr>
              <a:t>that </a:t>
            </a:r>
            <a:r>
              <a:rPr sz="800" i="1" spc="15" dirty="0">
                <a:latin typeface="Arial Narrow"/>
                <a:cs typeface="Arial Narrow"/>
              </a:rPr>
              <a:t>reduce </a:t>
            </a:r>
            <a:r>
              <a:rPr sz="800" i="1" spc="20" dirty="0">
                <a:latin typeface="Arial Narrow"/>
                <a:cs typeface="Arial Narrow"/>
              </a:rPr>
              <a:t>repair </a:t>
            </a:r>
            <a:r>
              <a:rPr sz="800" i="1" spc="25" dirty="0">
                <a:latin typeface="Arial Narrow"/>
                <a:cs typeface="Arial Narrow"/>
              </a:rPr>
              <a:t>time to </a:t>
            </a:r>
            <a:r>
              <a:rPr sz="800" i="1" spc="20" dirty="0">
                <a:latin typeface="Arial Narrow"/>
                <a:cs typeface="Arial Narrow"/>
              </a:rPr>
              <a:t>some hours,  </a:t>
            </a:r>
            <a:r>
              <a:rPr sz="800" i="1" spc="10" dirty="0">
                <a:latin typeface="Arial Narrow"/>
                <a:cs typeface="Arial Narrow"/>
              </a:rPr>
              <a:t>and </a:t>
            </a:r>
            <a:r>
              <a:rPr sz="800" i="1" spc="25" dirty="0">
                <a:latin typeface="Arial Narrow"/>
                <a:cs typeface="Arial Narrow"/>
              </a:rPr>
              <a:t>its cost </a:t>
            </a:r>
            <a:r>
              <a:rPr sz="800" i="1" spc="10" dirty="0">
                <a:latin typeface="Arial Narrow"/>
                <a:cs typeface="Arial Narrow"/>
              </a:rPr>
              <a:t>several </a:t>
            </a:r>
            <a:r>
              <a:rPr sz="800" i="1" spc="20" dirty="0">
                <a:latin typeface="Arial Narrow"/>
                <a:cs typeface="Arial Narrow"/>
              </a:rPr>
              <a:t>times. </a:t>
            </a:r>
            <a:r>
              <a:rPr sz="800" i="1" dirty="0">
                <a:latin typeface="Arial Narrow"/>
                <a:cs typeface="Arial Narrow"/>
              </a:rPr>
              <a:t>The </a:t>
            </a:r>
            <a:r>
              <a:rPr sz="800" i="1" spc="25" dirty="0">
                <a:latin typeface="Arial Narrow"/>
                <a:cs typeface="Arial Narrow"/>
              </a:rPr>
              <a:t>components </a:t>
            </a:r>
            <a:r>
              <a:rPr sz="800" i="1" spc="15" dirty="0">
                <a:latin typeface="Arial Narrow"/>
                <a:cs typeface="Arial Narrow"/>
              </a:rPr>
              <a:t>resistance </a:t>
            </a:r>
            <a:r>
              <a:rPr sz="800" i="1" spc="25" dirty="0">
                <a:latin typeface="Arial Narrow"/>
                <a:cs typeface="Arial Narrow"/>
              </a:rPr>
              <a:t>to </a:t>
            </a:r>
            <a:r>
              <a:rPr sz="800" i="1" spc="20" dirty="0">
                <a:latin typeface="Arial Narrow"/>
                <a:cs typeface="Arial Narrow"/>
              </a:rPr>
              <a:t>salt </a:t>
            </a:r>
            <a:r>
              <a:rPr sz="800" i="1" spc="5" dirty="0">
                <a:latin typeface="Arial Narrow"/>
                <a:cs typeface="Arial Narrow"/>
              </a:rPr>
              <a:t>water, </a:t>
            </a:r>
            <a:r>
              <a:rPr sz="800" i="1" spc="25" dirty="0">
                <a:latin typeface="Arial Narrow"/>
                <a:cs typeface="Arial Narrow"/>
              </a:rPr>
              <a:t>to </a:t>
            </a:r>
            <a:r>
              <a:rPr sz="800" i="1" spc="-10" dirty="0">
                <a:latin typeface="Arial Narrow"/>
                <a:cs typeface="Arial Narrow"/>
              </a:rPr>
              <a:t>UV </a:t>
            </a:r>
            <a:r>
              <a:rPr sz="800" i="1" spc="30" dirty="0">
                <a:latin typeface="Arial Narrow"/>
                <a:cs typeface="Arial Narrow"/>
              </a:rPr>
              <a:t>light </a:t>
            </a:r>
            <a:r>
              <a:rPr sz="800" i="1" spc="10" dirty="0">
                <a:latin typeface="Arial Narrow"/>
                <a:cs typeface="Arial Narrow"/>
              </a:rPr>
              <a:t>and </a:t>
            </a:r>
            <a:r>
              <a:rPr sz="800" i="1" spc="20" dirty="0">
                <a:latin typeface="Arial Narrow"/>
                <a:cs typeface="Arial Narrow"/>
              </a:rPr>
              <a:t>ecological </a:t>
            </a:r>
            <a:r>
              <a:rPr sz="800" i="1" spc="15" dirty="0">
                <a:latin typeface="Arial Narrow"/>
                <a:cs typeface="Arial Narrow"/>
              </a:rPr>
              <a:t>safety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15" dirty="0">
                <a:latin typeface="Arial Narrow"/>
                <a:cs typeface="Arial Narrow"/>
              </a:rPr>
              <a:t>the </a:t>
            </a:r>
            <a:r>
              <a:rPr sz="800" i="1" spc="25" dirty="0">
                <a:latin typeface="Arial Narrow"/>
                <a:cs typeface="Arial Narrow"/>
              </a:rPr>
              <a:t>method </a:t>
            </a:r>
            <a:r>
              <a:rPr sz="800" i="1" spc="20" dirty="0">
                <a:latin typeface="Arial Narrow"/>
                <a:cs typeface="Arial Narrow"/>
              </a:rPr>
              <a:t>is </a:t>
            </a:r>
            <a:r>
              <a:rPr sz="800" i="1" spc="15" dirty="0">
                <a:latin typeface="Arial Narrow"/>
                <a:cs typeface="Arial Narrow"/>
              </a:rPr>
              <a:t>stressed. </a:t>
            </a:r>
            <a:r>
              <a:rPr sz="800" i="1" spc="10" dirty="0">
                <a:latin typeface="Arial Narrow"/>
                <a:cs typeface="Arial Narrow"/>
              </a:rPr>
              <a:t>Experience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15" dirty="0">
                <a:latin typeface="Arial Narrow"/>
                <a:cs typeface="Arial Narrow"/>
              </a:rPr>
              <a:t>the </a:t>
            </a:r>
            <a:r>
              <a:rPr sz="800" i="1" spc="25" dirty="0">
                <a:latin typeface="Arial Narrow"/>
                <a:cs typeface="Arial Narrow"/>
              </a:rPr>
              <a:t>method  application in </a:t>
            </a:r>
            <a:r>
              <a:rPr sz="800" i="1" spc="30" dirty="0">
                <a:latin typeface="Arial Narrow"/>
                <a:cs typeface="Arial Narrow"/>
              </a:rPr>
              <a:t>ports of </a:t>
            </a:r>
            <a:r>
              <a:rPr sz="800" i="1" spc="10" dirty="0">
                <a:latin typeface="Arial Narrow"/>
                <a:cs typeface="Arial Narrow"/>
              </a:rPr>
              <a:t>Russia </a:t>
            </a:r>
            <a:r>
              <a:rPr sz="800" i="1" spc="20" dirty="0">
                <a:latin typeface="Arial Narrow"/>
                <a:cs typeface="Arial Narrow"/>
              </a:rPr>
              <a:t>is </a:t>
            </a:r>
            <a:r>
              <a:rPr sz="800" i="1" spc="15" dirty="0">
                <a:latin typeface="Arial Narrow"/>
                <a:cs typeface="Arial Narrow"/>
              </a:rPr>
              <a:t>presented. </a:t>
            </a:r>
            <a:r>
              <a:rPr sz="800" i="1" dirty="0">
                <a:latin typeface="Arial Narrow"/>
                <a:cs typeface="Arial Narrow"/>
              </a:rPr>
              <a:t>The </a:t>
            </a:r>
            <a:r>
              <a:rPr sz="800" i="1" spc="25" dirty="0">
                <a:latin typeface="Arial Narrow"/>
                <a:cs typeface="Arial Narrow"/>
              </a:rPr>
              <a:t>article includes </a:t>
            </a:r>
            <a:r>
              <a:rPr sz="800" i="1" spc="30" dirty="0">
                <a:latin typeface="Arial Narrow"/>
                <a:cs typeface="Arial Narrow"/>
              </a:rPr>
              <a:t>comments of </a:t>
            </a:r>
            <a:r>
              <a:rPr sz="800" i="1" spc="15" dirty="0">
                <a:latin typeface="Arial Narrow"/>
                <a:cs typeface="Arial Narrow"/>
              </a:rPr>
              <a:t>one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15" dirty="0">
                <a:latin typeface="Arial Narrow"/>
                <a:cs typeface="Arial Narrow"/>
              </a:rPr>
              <a:t>the </a:t>
            </a:r>
            <a:r>
              <a:rPr sz="800" i="1" spc="20" dirty="0">
                <a:latin typeface="Arial Narrow"/>
                <a:cs typeface="Arial Narrow"/>
              </a:rPr>
              <a:t>leading professional </a:t>
            </a:r>
            <a:r>
              <a:rPr sz="800" i="1" spc="25" dirty="0">
                <a:latin typeface="Arial Narrow"/>
                <a:cs typeface="Arial Narrow"/>
              </a:rPr>
              <a:t>in </a:t>
            </a:r>
            <a:r>
              <a:rPr sz="800" i="1" spc="15" dirty="0">
                <a:latin typeface="Arial Narrow"/>
                <a:cs typeface="Arial Narrow"/>
              </a:rPr>
              <a:t>the </a:t>
            </a:r>
            <a:r>
              <a:rPr sz="800" i="1" spc="30" dirty="0">
                <a:latin typeface="Arial Narrow"/>
                <a:cs typeface="Arial Narrow"/>
              </a:rPr>
              <a:t>corrosion </a:t>
            </a:r>
            <a:r>
              <a:rPr sz="800" i="1" spc="20" dirty="0">
                <a:latin typeface="Arial Narrow"/>
                <a:cs typeface="Arial Narrow"/>
              </a:rPr>
              <a:t>prevention </a:t>
            </a:r>
            <a:r>
              <a:rPr sz="800" i="1" dirty="0">
                <a:latin typeface="Arial Narrow"/>
                <a:cs typeface="Arial Narrow"/>
              </a:rPr>
              <a:t>area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20" dirty="0">
                <a:latin typeface="Arial Narrow"/>
                <a:cs typeface="Arial Narrow"/>
              </a:rPr>
              <a:t>marine  </a:t>
            </a:r>
            <a:r>
              <a:rPr sz="800" i="1" spc="25" dirty="0">
                <a:latin typeface="Arial Narrow"/>
                <a:cs typeface="Arial Narrow"/>
              </a:rPr>
              <a:t>structures </a:t>
            </a:r>
            <a:r>
              <a:rPr sz="800" i="1" spc="10" dirty="0">
                <a:latin typeface="Arial Narrow"/>
                <a:cs typeface="Arial Narrow"/>
              </a:rPr>
              <a:t>and</a:t>
            </a:r>
            <a:r>
              <a:rPr sz="800" i="1" spc="-20" dirty="0">
                <a:latin typeface="Arial Narrow"/>
                <a:cs typeface="Arial Narrow"/>
              </a:rPr>
              <a:t> </a:t>
            </a:r>
            <a:r>
              <a:rPr sz="800" i="1" spc="20" dirty="0">
                <a:latin typeface="Arial Narrow"/>
                <a:cs typeface="Arial Narrow"/>
              </a:rPr>
              <a:t>ships.</a:t>
            </a:r>
            <a:endParaRPr sz="800" dirty="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00000"/>
              </a:lnSpc>
            </a:pPr>
            <a:r>
              <a:rPr sz="800" b="1" i="1" spc="-25" dirty="0">
                <a:solidFill>
                  <a:srgbClr val="0E4096"/>
                </a:solidFill>
                <a:latin typeface="Arial Narrow"/>
                <a:cs typeface="Arial Narrow"/>
              </a:rPr>
              <a:t>Keywords: </a:t>
            </a:r>
            <a:r>
              <a:rPr sz="800" i="1" spc="30" dirty="0">
                <a:latin typeface="Arial Narrow"/>
                <a:cs typeface="Arial Narrow"/>
              </a:rPr>
              <a:t>corrosion </a:t>
            </a:r>
            <a:r>
              <a:rPr sz="800" i="1" spc="25" dirty="0">
                <a:latin typeface="Arial Narrow"/>
                <a:cs typeface="Arial Narrow"/>
              </a:rPr>
              <a:t>protection, </a:t>
            </a:r>
            <a:r>
              <a:rPr sz="800" i="1" spc="30" dirty="0">
                <a:latin typeface="Arial Narrow"/>
                <a:cs typeface="Arial Narrow"/>
              </a:rPr>
              <a:t>maritime </a:t>
            </a:r>
            <a:r>
              <a:rPr sz="800" i="1" spc="20" dirty="0">
                <a:latin typeface="Arial Narrow"/>
                <a:cs typeface="Arial Narrow"/>
              </a:rPr>
              <a:t>hydraulic engineering structures, </a:t>
            </a:r>
            <a:r>
              <a:rPr sz="800" i="1" spc="30" dirty="0">
                <a:latin typeface="Arial Narrow"/>
                <a:cs typeface="Arial Narrow"/>
              </a:rPr>
              <a:t>corrosion </a:t>
            </a:r>
            <a:r>
              <a:rPr sz="800" i="1" spc="25" dirty="0">
                <a:latin typeface="Arial Narrow"/>
                <a:cs typeface="Arial Narrow"/>
              </a:rPr>
              <a:t>protection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25" dirty="0">
                <a:latin typeface="Arial Narrow"/>
                <a:cs typeface="Arial Narrow"/>
              </a:rPr>
              <a:t>structures in </a:t>
            </a:r>
            <a:r>
              <a:rPr sz="800" i="1" dirty="0">
                <a:latin typeface="Arial Narrow"/>
                <a:cs typeface="Arial Narrow"/>
              </a:rPr>
              <a:t>sea </a:t>
            </a:r>
            <a:r>
              <a:rPr sz="800" i="1" spc="15" dirty="0">
                <a:latin typeface="Arial Narrow"/>
                <a:cs typeface="Arial Narrow"/>
              </a:rPr>
              <a:t>waters, </a:t>
            </a:r>
            <a:r>
              <a:rPr sz="800" i="1" spc="20" dirty="0">
                <a:latin typeface="Arial Narrow"/>
                <a:cs typeface="Arial Narrow"/>
              </a:rPr>
              <a:t>repair </a:t>
            </a:r>
            <a:r>
              <a:rPr sz="800" i="1" spc="30" dirty="0">
                <a:latin typeface="Arial Narrow"/>
                <a:cs typeface="Arial Narrow"/>
              </a:rPr>
              <a:t>of </a:t>
            </a:r>
            <a:r>
              <a:rPr sz="800" i="1" spc="20" dirty="0">
                <a:latin typeface="Arial Narrow"/>
                <a:cs typeface="Arial Narrow"/>
              </a:rPr>
              <a:t>metal </a:t>
            </a:r>
            <a:r>
              <a:rPr sz="800" i="1" spc="15" dirty="0">
                <a:latin typeface="Arial Narrow"/>
                <a:cs typeface="Arial Narrow"/>
              </a:rPr>
              <a:t>piles,  MarineProtect™</a:t>
            </a:r>
            <a:r>
              <a:rPr sz="800" i="1" dirty="0">
                <a:latin typeface="Arial Narrow"/>
                <a:cs typeface="Arial Narrow"/>
              </a:rPr>
              <a:t> </a:t>
            </a:r>
            <a:r>
              <a:rPr sz="800" i="1" spc="20" dirty="0">
                <a:latin typeface="Arial Narrow"/>
                <a:cs typeface="Arial Narrow"/>
              </a:rPr>
              <a:t>systems.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999" y="5648502"/>
            <a:ext cx="6120130" cy="0"/>
          </a:xfrm>
          <a:custGeom>
            <a:avLst/>
            <a:gdLst/>
            <a:ahLst/>
            <a:cxnLst/>
            <a:rect l="l" t="t" r="r" b="b"/>
            <a:pathLst>
              <a:path w="6120130">
                <a:moveTo>
                  <a:pt x="0" y="0"/>
                </a:moveTo>
                <a:lnTo>
                  <a:pt x="6120003" y="0"/>
                </a:lnTo>
              </a:path>
            </a:pathLst>
          </a:custGeom>
          <a:ln w="3175">
            <a:solidFill>
              <a:srgbClr val="8F91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7299" y="7630670"/>
            <a:ext cx="290576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9705" algn="just">
              <a:lnSpc>
                <a:spcPct val="111100"/>
              </a:lnSpc>
              <a:spcBef>
                <a:spcPts val="95"/>
              </a:spcBef>
            </a:pPr>
            <a:r>
              <a:rPr sz="900" spc="15" dirty="0">
                <a:latin typeface="Arial Narrow"/>
                <a:cs typeface="Arial Narrow"/>
              </a:rPr>
              <a:t>Одним </a:t>
            </a:r>
            <a:r>
              <a:rPr sz="900" spc="45" dirty="0">
                <a:latin typeface="Arial Narrow"/>
                <a:cs typeface="Arial Narrow"/>
              </a:rPr>
              <a:t>из </a:t>
            </a:r>
            <a:r>
              <a:rPr sz="900" spc="35" dirty="0">
                <a:latin typeface="Arial Narrow"/>
                <a:cs typeface="Arial Narrow"/>
              </a:rPr>
              <a:t>важнейших </a:t>
            </a:r>
            <a:r>
              <a:rPr sz="900" spc="15" dirty="0">
                <a:latin typeface="Arial Narrow"/>
                <a:cs typeface="Arial Narrow"/>
              </a:rPr>
              <a:t>параметров </a:t>
            </a:r>
            <a:r>
              <a:rPr sz="900" spc="30" dirty="0">
                <a:latin typeface="Arial Narrow"/>
                <a:cs typeface="Arial Narrow"/>
              </a:rPr>
              <a:t>надежности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долго-  </a:t>
            </a:r>
            <a:r>
              <a:rPr sz="900" spc="20" dirty="0">
                <a:latin typeface="Arial Narrow"/>
                <a:cs typeface="Arial Narrow"/>
              </a:rPr>
              <a:t>вечности </a:t>
            </a:r>
            <a:r>
              <a:rPr sz="900" spc="25" dirty="0">
                <a:latin typeface="Arial Narrow"/>
                <a:cs typeface="Arial Narrow"/>
              </a:rPr>
              <a:t>металлоконструкций,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5" dirty="0">
                <a:latin typeface="Arial Narrow"/>
                <a:cs typeface="Arial Narrow"/>
              </a:rPr>
              <a:t>эксплуатации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40" dirty="0">
                <a:latin typeface="Arial Narrow"/>
                <a:cs typeface="Arial Narrow"/>
              </a:rPr>
              <a:t>морской  </a:t>
            </a:r>
            <a:r>
              <a:rPr sz="900" spc="15" dirty="0">
                <a:latin typeface="Arial Narrow"/>
                <a:cs typeface="Arial Narrow"/>
              </a:rPr>
              <a:t>воде, является </a:t>
            </a:r>
            <a:r>
              <a:rPr sz="900" spc="30" dirty="0">
                <a:latin typeface="Arial Narrow"/>
                <a:cs typeface="Arial Narrow"/>
              </a:rPr>
              <a:t>их стойкость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35" dirty="0">
                <a:latin typeface="Arial Narrow"/>
                <a:cs typeface="Arial Narrow"/>
              </a:rPr>
              <a:t>коррозии, </a:t>
            </a:r>
            <a:r>
              <a:rPr sz="900" spc="15" dirty="0">
                <a:latin typeface="Arial Narrow"/>
                <a:cs typeface="Arial Narrow"/>
              </a:rPr>
              <a:t>обеспечение </a:t>
            </a:r>
            <a:r>
              <a:rPr sz="900" spc="40" dirty="0">
                <a:latin typeface="Arial Narrow"/>
                <a:cs typeface="Arial Narrow"/>
              </a:rPr>
              <a:t>кото-  </a:t>
            </a:r>
            <a:r>
              <a:rPr sz="900" spc="35" dirty="0">
                <a:latin typeface="Arial Narrow"/>
                <a:cs typeface="Arial Narrow"/>
              </a:rPr>
              <a:t>рой </a:t>
            </a: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12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одна </a:t>
            </a:r>
            <a:r>
              <a:rPr sz="900" spc="45" dirty="0">
                <a:latin typeface="Arial Narrow"/>
                <a:cs typeface="Arial Narrow"/>
              </a:rPr>
              <a:t>из </a:t>
            </a:r>
            <a:r>
              <a:rPr sz="900" spc="25" dirty="0">
                <a:latin typeface="Arial Narrow"/>
                <a:cs typeface="Arial Narrow"/>
              </a:rPr>
              <a:t>приоритетных </a:t>
            </a:r>
            <a:r>
              <a:rPr sz="900" spc="5" dirty="0">
                <a:latin typeface="Arial Narrow"/>
                <a:cs typeface="Arial Narrow"/>
              </a:rPr>
              <a:t>задач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15" dirty="0">
                <a:latin typeface="Arial Narrow"/>
                <a:cs typeface="Arial Narrow"/>
              </a:rPr>
              <a:t>всех </a:t>
            </a:r>
            <a:r>
              <a:rPr sz="900" spc="10" dirty="0">
                <a:latin typeface="Arial Narrow"/>
                <a:cs typeface="Arial Narrow"/>
              </a:rPr>
              <a:t>этапах </a:t>
            </a:r>
            <a:r>
              <a:rPr sz="900" spc="40" dirty="0">
                <a:latin typeface="Arial Narrow"/>
                <a:cs typeface="Arial Narrow"/>
              </a:rPr>
              <a:t>жизненно-  </a:t>
            </a:r>
            <a:r>
              <a:rPr sz="900" spc="50" dirty="0">
                <a:latin typeface="Arial Narrow"/>
                <a:cs typeface="Arial Narrow"/>
              </a:rPr>
              <a:t>го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цикла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гидротехнического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сооружения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(ГТС).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При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этом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сро-  </a:t>
            </a:r>
            <a:r>
              <a:rPr sz="900" spc="60" dirty="0">
                <a:latin typeface="Arial Narrow"/>
                <a:cs typeface="Arial Narrow"/>
              </a:rPr>
              <a:t>ки </a:t>
            </a:r>
            <a:r>
              <a:rPr sz="900" spc="35" dirty="0">
                <a:latin typeface="Arial Narrow"/>
                <a:cs typeface="Arial Narrow"/>
              </a:rPr>
              <a:t>службы </a:t>
            </a:r>
            <a:r>
              <a:rPr sz="900" spc="-10" dirty="0">
                <a:latin typeface="Arial Narrow"/>
                <a:cs typeface="Arial Narrow"/>
              </a:rPr>
              <a:t>ГТС </a:t>
            </a:r>
            <a:r>
              <a:rPr sz="900" spc="40" dirty="0">
                <a:latin typeface="Arial Narrow"/>
                <a:cs typeface="Arial Narrow"/>
              </a:rPr>
              <a:t>должны </a:t>
            </a:r>
            <a:r>
              <a:rPr sz="900" spc="15" dirty="0">
                <a:latin typeface="Arial Narrow"/>
                <a:cs typeface="Arial Narrow"/>
              </a:rPr>
              <a:t>соответствовать </a:t>
            </a:r>
            <a:r>
              <a:rPr sz="900" spc="20" dirty="0">
                <a:latin typeface="Arial Narrow"/>
                <a:cs typeface="Arial Narrow"/>
              </a:rPr>
              <a:t>расчетным </a:t>
            </a:r>
            <a:r>
              <a:rPr sz="900" spc="35" dirty="0">
                <a:latin typeface="Arial Narrow"/>
                <a:cs typeface="Arial Narrow"/>
              </a:rPr>
              <a:t>срокам  </a:t>
            </a:r>
            <a:r>
              <a:rPr sz="900" spc="20" dirty="0">
                <a:latin typeface="Arial Narrow"/>
                <a:cs typeface="Arial Narrow"/>
              </a:rPr>
              <a:t>эксплуатации, </a:t>
            </a:r>
            <a:r>
              <a:rPr sz="900" spc="25" dirty="0">
                <a:latin typeface="Arial Narrow"/>
                <a:cs typeface="Arial Narrow"/>
              </a:rPr>
              <a:t>которые, </a:t>
            </a:r>
            <a:r>
              <a:rPr sz="900" spc="20" dirty="0">
                <a:latin typeface="Arial Narrow"/>
                <a:cs typeface="Arial Narrow"/>
              </a:rPr>
              <a:t>в соответствии </a:t>
            </a:r>
            <a:r>
              <a:rPr sz="900" spc="-20" dirty="0">
                <a:latin typeface="Arial Narrow"/>
                <a:cs typeface="Arial Narrow"/>
              </a:rPr>
              <a:t>СП </a:t>
            </a:r>
            <a:r>
              <a:rPr sz="900" spc="25" dirty="0">
                <a:latin typeface="Arial Narrow"/>
                <a:cs typeface="Arial Narrow"/>
              </a:rPr>
              <a:t>58.13330.2012 </a:t>
            </a:r>
            <a:r>
              <a:rPr sz="900" spc="55" dirty="0">
                <a:latin typeface="Arial Narrow"/>
                <a:cs typeface="Arial Narrow"/>
              </a:rPr>
              <a:t>[1],  </a:t>
            </a:r>
            <a:r>
              <a:rPr sz="900" spc="20" dirty="0">
                <a:latin typeface="Arial Narrow"/>
                <a:cs typeface="Arial Narrow"/>
              </a:rPr>
              <a:t>составляют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5" dirty="0">
                <a:latin typeface="Arial Narrow"/>
                <a:cs typeface="Arial Narrow"/>
              </a:rPr>
              <a:t>сооружений </a:t>
            </a:r>
            <a:r>
              <a:rPr sz="900" spc="5" dirty="0">
                <a:latin typeface="Arial Narrow"/>
                <a:cs typeface="Arial Narrow"/>
              </a:rPr>
              <a:t>I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5" dirty="0">
                <a:latin typeface="Arial Narrow"/>
                <a:cs typeface="Arial Narrow"/>
              </a:rPr>
              <a:t>II </a:t>
            </a:r>
            <a:r>
              <a:rPr sz="900" spc="30" dirty="0">
                <a:latin typeface="Arial Narrow"/>
                <a:cs typeface="Arial Narrow"/>
              </a:rPr>
              <a:t>классов </a:t>
            </a: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8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100 </a:t>
            </a:r>
            <a:r>
              <a:rPr sz="900" spc="5" dirty="0">
                <a:latin typeface="Arial Narrow"/>
                <a:cs typeface="Arial Narrow"/>
              </a:rPr>
              <a:t>лет; III </a:t>
            </a:r>
            <a:r>
              <a:rPr sz="900" spc="35" dirty="0">
                <a:latin typeface="Arial Narrow"/>
                <a:cs typeface="Arial Narrow"/>
              </a:rPr>
              <a:t>клас-  </a:t>
            </a:r>
            <a:r>
              <a:rPr sz="900" spc="5" dirty="0">
                <a:latin typeface="Arial Narrow"/>
                <a:cs typeface="Arial Narrow"/>
              </a:rPr>
              <a:t>са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30" dirty="0">
                <a:latin typeface="Arial Narrow"/>
                <a:cs typeface="Arial Narrow"/>
              </a:rPr>
              <a:t>50 </a:t>
            </a:r>
            <a:r>
              <a:rPr sz="900" spc="5" dirty="0">
                <a:latin typeface="Arial Narrow"/>
                <a:cs typeface="Arial Narrow"/>
              </a:rPr>
              <a:t>лет. </a:t>
            </a:r>
            <a:r>
              <a:rPr sz="900" spc="10" dirty="0">
                <a:latin typeface="Arial Narrow"/>
                <a:cs typeface="Arial Narrow"/>
              </a:rPr>
              <a:t>Однако,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20" dirty="0">
                <a:latin typeface="Arial Narrow"/>
                <a:cs typeface="Arial Narrow"/>
              </a:rPr>
              <a:t>отмечают специалисты, в </a:t>
            </a:r>
            <a:r>
              <a:rPr sz="900" spc="15" dirty="0">
                <a:latin typeface="Arial Narrow"/>
                <a:cs typeface="Arial Narrow"/>
              </a:rPr>
              <a:t>наиболее  </a:t>
            </a:r>
            <a:r>
              <a:rPr sz="900" spc="35" dirty="0">
                <a:latin typeface="Arial Narrow"/>
                <a:cs typeface="Arial Narrow"/>
              </a:rPr>
              <a:t>критичных </a:t>
            </a:r>
            <a:r>
              <a:rPr sz="900" spc="25" dirty="0">
                <a:latin typeface="Arial Narrow"/>
                <a:cs typeface="Arial Narrow"/>
              </a:rPr>
              <a:t>зонах свайных оснований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конструкций, </a:t>
            </a:r>
            <a:r>
              <a:rPr sz="900" spc="25" dirty="0">
                <a:latin typeface="Arial Narrow"/>
                <a:cs typeface="Arial Narrow"/>
              </a:rPr>
              <a:t>находя-  </a:t>
            </a:r>
            <a:r>
              <a:rPr sz="900" spc="30" dirty="0">
                <a:latin typeface="Arial Narrow"/>
                <a:cs typeface="Arial Narrow"/>
              </a:rPr>
              <a:t>щихся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агрессивной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среде,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80" dirty="0">
                <a:latin typeface="Arial Narrow"/>
                <a:cs typeface="Arial Narrow"/>
              </a:rPr>
              <a:t>к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примеру,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зоне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забрызгивания 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зоне переменного </a:t>
            </a:r>
            <a:r>
              <a:rPr sz="900" spc="15" dirty="0">
                <a:latin typeface="Arial Narrow"/>
                <a:cs typeface="Arial Narrow"/>
              </a:rPr>
              <a:t>смачивания, </a:t>
            </a:r>
            <a:r>
              <a:rPr sz="900" spc="35" dirty="0">
                <a:latin typeface="Arial Narrow"/>
                <a:cs typeface="Arial Narrow"/>
              </a:rPr>
              <a:t>коррозионные </a:t>
            </a:r>
            <a:r>
              <a:rPr sz="900" spc="25" dirty="0">
                <a:latin typeface="Arial Narrow"/>
                <a:cs typeface="Arial Narrow"/>
              </a:rPr>
              <a:t>разрушения  </a:t>
            </a:r>
            <a:r>
              <a:rPr sz="900" spc="20" dirty="0">
                <a:latin typeface="Arial Narrow"/>
                <a:cs typeface="Arial Narrow"/>
              </a:rPr>
              <a:t>наблюдаются </a:t>
            </a:r>
            <a:r>
              <a:rPr sz="900" spc="40" dirty="0">
                <a:latin typeface="Arial Narrow"/>
                <a:cs typeface="Arial Narrow"/>
              </a:rPr>
              <a:t>уже </a:t>
            </a:r>
            <a:r>
              <a:rPr sz="900" spc="15" dirty="0">
                <a:latin typeface="Arial Narrow"/>
                <a:cs typeface="Arial Narrow"/>
              </a:rPr>
              <a:t>через </a:t>
            </a:r>
            <a:r>
              <a:rPr sz="900" spc="40" dirty="0">
                <a:latin typeface="Arial Narrow"/>
                <a:cs typeface="Arial Narrow"/>
              </a:rPr>
              <a:t>год </a:t>
            </a:r>
            <a:r>
              <a:rPr sz="900" spc="20" dirty="0">
                <a:latin typeface="Arial Narrow"/>
                <a:cs typeface="Arial Narrow"/>
              </a:rPr>
              <a:t>эксплуатации, </a:t>
            </a:r>
            <a:r>
              <a:rPr sz="900" spc="-15" dirty="0">
                <a:latin typeface="Arial Narrow"/>
                <a:cs typeface="Arial Narrow"/>
              </a:rPr>
              <a:t>а </a:t>
            </a:r>
            <a:r>
              <a:rPr sz="900" spc="15" dirty="0">
                <a:latin typeface="Arial Narrow"/>
                <a:cs typeface="Arial Narrow"/>
              </a:rPr>
              <a:t>через </a:t>
            </a:r>
            <a:r>
              <a:rPr sz="900" spc="30" dirty="0">
                <a:latin typeface="Arial Narrow"/>
                <a:cs typeface="Arial Narrow"/>
              </a:rPr>
              <a:t>несколь-  </a:t>
            </a:r>
            <a:r>
              <a:rPr sz="900" spc="50" dirty="0">
                <a:latin typeface="Arial Narrow"/>
                <a:cs typeface="Arial Narrow"/>
              </a:rPr>
              <a:t>ко </a:t>
            </a:r>
            <a:r>
              <a:rPr sz="900" spc="5" dirty="0">
                <a:latin typeface="Arial Narrow"/>
                <a:cs typeface="Arial Narrow"/>
              </a:rPr>
              <a:t>лет, </a:t>
            </a:r>
            <a:r>
              <a:rPr sz="900" spc="20" dirty="0">
                <a:latin typeface="Arial Narrow"/>
                <a:cs typeface="Arial Narrow"/>
              </a:rPr>
              <a:t>если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5" dirty="0">
                <a:latin typeface="Arial Narrow"/>
                <a:cs typeface="Arial Narrow"/>
              </a:rPr>
              <a:t>предпринимать мер </a:t>
            </a:r>
            <a:r>
              <a:rPr sz="900" spc="35" dirty="0">
                <a:latin typeface="Arial Narrow"/>
                <a:cs typeface="Arial Narrow"/>
              </a:rPr>
              <a:t>по </a:t>
            </a:r>
            <a:r>
              <a:rPr sz="900" spc="20" dirty="0">
                <a:latin typeface="Arial Narrow"/>
                <a:cs typeface="Arial Narrow"/>
              </a:rPr>
              <a:t>защите от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коррозии,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7273" y="7630559"/>
            <a:ext cx="290576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11200"/>
              </a:lnSpc>
              <a:spcBef>
                <a:spcPts val="95"/>
              </a:spcBef>
            </a:pPr>
            <a:r>
              <a:rPr sz="900" spc="25" dirty="0">
                <a:latin typeface="Arial Narrow"/>
                <a:cs typeface="Arial Narrow"/>
              </a:rPr>
              <a:t>металлоконструкции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этих зонах </a:t>
            </a:r>
            <a:r>
              <a:rPr sz="900" spc="40" dirty="0">
                <a:latin typeface="Arial Narrow"/>
                <a:cs typeface="Arial Narrow"/>
              </a:rPr>
              <a:t>могут</a:t>
            </a:r>
            <a:r>
              <a:rPr sz="900" spc="-14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подвергаться </a:t>
            </a:r>
            <a:r>
              <a:rPr sz="900" spc="25" dirty="0">
                <a:latin typeface="Arial Narrow"/>
                <a:cs typeface="Arial Narrow"/>
              </a:rPr>
              <a:t>частич-  </a:t>
            </a:r>
            <a:r>
              <a:rPr sz="900" spc="40" dirty="0">
                <a:latin typeface="Arial Narrow"/>
                <a:cs typeface="Arial Narrow"/>
              </a:rPr>
              <a:t>ным </a:t>
            </a:r>
            <a:r>
              <a:rPr sz="900" spc="25" dirty="0">
                <a:latin typeface="Arial Narrow"/>
                <a:cs typeface="Arial Narrow"/>
              </a:rPr>
              <a:t>разрушениям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55" dirty="0">
                <a:latin typeface="Arial Narrow"/>
                <a:cs typeface="Arial Narrow"/>
              </a:rPr>
              <a:t>[2].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зоне переменного </a:t>
            </a:r>
            <a:r>
              <a:rPr sz="900" spc="15" dirty="0">
                <a:latin typeface="Arial Narrow"/>
                <a:cs typeface="Arial Narrow"/>
              </a:rPr>
              <a:t>смачивания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поверхности</a:t>
            </a:r>
            <a:r>
              <a:rPr sz="900" spc="-10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металло-  </a:t>
            </a:r>
            <a:r>
              <a:rPr sz="900" spc="35" dirty="0">
                <a:latin typeface="Arial Narrow"/>
                <a:cs typeface="Arial Narrow"/>
              </a:rPr>
              <a:t>конструкций </a:t>
            </a:r>
            <a:r>
              <a:rPr sz="900" spc="30" dirty="0">
                <a:latin typeface="Arial Narrow"/>
                <a:cs typeface="Arial Narrow"/>
              </a:rPr>
              <a:t>под </a:t>
            </a:r>
            <a:r>
              <a:rPr sz="900" spc="25" dirty="0">
                <a:latin typeface="Arial Narrow"/>
                <a:cs typeface="Arial Narrow"/>
              </a:rPr>
              <a:t>воздействием воды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кислорода </a:t>
            </a:r>
            <a:r>
              <a:rPr sz="900" spc="35" dirty="0">
                <a:latin typeface="Arial Narrow"/>
                <a:cs typeface="Arial Narrow"/>
              </a:rPr>
              <a:t>коррозия  </a:t>
            </a:r>
            <a:r>
              <a:rPr sz="900" spc="5" dirty="0">
                <a:latin typeface="Arial Narrow"/>
                <a:cs typeface="Arial Narrow"/>
              </a:rPr>
              <a:t>металла </a:t>
            </a:r>
            <a:r>
              <a:rPr sz="900" spc="30" dirty="0">
                <a:latin typeface="Arial Narrow"/>
                <a:cs typeface="Arial Narrow"/>
              </a:rPr>
              <a:t>происходит </a:t>
            </a:r>
            <a:r>
              <a:rPr sz="900" spc="20" dirty="0">
                <a:latin typeface="Arial Narrow"/>
                <a:cs typeface="Arial Narrow"/>
              </a:rPr>
              <a:t>очень </a:t>
            </a:r>
            <a:r>
              <a:rPr sz="900" spc="25" dirty="0">
                <a:latin typeface="Arial Narrow"/>
                <a:cs typeface="Arial Narrow"/>
              </a:rPr>
              <a:t>интенсивно,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глубина </a:t>
            </a:r>
            <a:r>
              <a:rPr sz="900" spc="-10" dirty="0">
                <a:latin typeface="Arial Narrow"/>
                <a:cs typeface="Arial Narrow"/>
              </a:rPr>
              <a:t>ее </a:t>
            </a:r>
            <a:r>
              <a:rPr sz="900" spc="40" dirty="0">
                <a:latin typeface="Arial Narrow"/>
                <a:cs typeface="Arial Narrow"/>
              </a:rPr>
              <a:t>может  </a:t>
            </a:r>
            <a:r>
              <a:rPr sz="900" spc="25" dirty="0">
                <a:latin typeface="Arial Narrow"/>
                <a:cs typeface="Arial Narrow"/>
              </a:rPr>
              <a:t>измеряться миллиметрами, </a:t>
            </a:r>
            <a:r>
              <a:rPr sz="900" spc="20" dirty="0">
                <a:latin typeface="Arial Narrow"/>
                <a:cs typeface="Arial Narrow"/>
              </a:rPr>
              <a:t>за </a:t>
            </a:r>
            <a:r>
              <a:rPr sz="900" spc="15" dirty="0">
                <a:latin typeface="Arial Narrow"/>
                <a:cs typeface="Arial Narrow"/>
              </a:rPr>
              <a:t>счет </a:t>
            </a:r>
            <a:r>
              <a:rPr sz="900" spc="25" dirty="0">
                <a:latin typeface="Arial Narrow"/>
                <a:cs typeface="Arial Narrow"/>
              </a:rPr>
              <a:t>чего </a:t>
            </a:r>
            <a:r>
              <a:rPr sz="900" spc="20" dirty="0">
                <a:latin typeface="Arial Narrow"/>
                <a:cs typeface="Arial Narrow"/>
              </a:rPr>
              <a:t>уменьшается </a:t>
            </a:r>
            <a:r>
              <a:rPr sz="900" spc="25" dirty="0">
                <a:latin typeface="Arial Narrow"/>
                <a:cs typeface="Arial Narrow"/>
              </a:rPr>
              <a:t>несу-  </a:t>
            </a:r>
            <a:r>
              <a:rPr sz="900" spc="15" dirty="0">
                <a:latin typeface="Arial Narrow"/>
                <a:cs typeface="Arial Narrow"/>
              </a:rPr>
              <a:t>щая </a:t>
            </a:r>
            <a:r>
              <a:rPr sz="900" spc="30" dirty="0">
                <a:latin typeface="Arial Narrow"/>
                <a:cs typeface="Arial Narrow"/>
              </a:rPr>
              <a:t>способность </a:t>
            </a:r>
            <a:r>
              <a:rPr sz="900" spc="35" dirty="0">
                <a:latin typeface="Arial Narrow"/>
                <a:cs typeface="Arial Narrow"/>
              </a:rPr>
              <a:t>конструкции. </a:t>
            </a:r>
            <a:r>
              <a:rPr sz="900" spc="5" dirty="0">
                <a:latin typeface="Arial Narrow"/>
                <a:cs typeface="Arial Narrow"/>
              </a:rPr>
              <a:t>Главной задачей </a:t>
            </a:r>
            <a:r>
              <a:rPr sz="900" spc="25" dirty="0">
                <a:latin typeface="Arial Narrow"/>
                <a:cs typeface="Arial Narrow"/>
              </a:rPr>
              <a:t>пассивной 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15" dirty="0">
                <a:latin typeface="Arial Narrow"/>
                <a:cs typeface="Arial Narrow"/>
              </a:rPr>
              <a:t>является </a:t>
            </a:r>
            <a:r>
              <a:rPr sz="900" spc="30" dirty="0">
                <a:latin typeface="Arial Narrow"/>
                <a:cs typeface="Arial Narrow"/>
              </a:rPr>
              <a:t>именно </a:t>
            </a:r>
            <a:r>
              <a:rPr sz="900" spc="20" dirty="0">
                <a:latin typeface="Arial Narrow"/>
                <a:cs typeface="Arial Narrow"/>
              </a:rPr>
              <a:t>предотвращение </a:t>
            </a:r>
            <a:r>
              <a:rPr sz="900" spc="35" dirty="0">
                <a:latin typeface="Arial Narrow"/>
                <a:cs typeface="Arial Narrow"/>
              </a:rPr>
              <a:t>до-  </a:t>
            </a:r>
            <a:r>
              <a:rPr sz="900" spc="20" dirty="0">
                <a:latin typeface="Arial Narrow"/>
                <a:cs typeface="Arial Narrow"/>
              </a:rPr>
              <a:t>ступа </a:t>
            </a:r>
            <a:r>
              <a:rPr sz="900" spc="25" dirty="0">
                <a:latin typeface="Arial Narrow"/>
                <a:cs typeface="Arial Narrow"/>
              </a:rPr>
              <a:t>воды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кислорода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25" dirty="0">
                <a:latin typeface="Arial Narrow"/>
                <a:cs typeface="Arial Narrow"/>
              </a:rPr>
              <a:t>поверхности</a:t>
            </a:r>
            <a:r>
              <a:rPr sz="900" spc="-114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металла.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15" dirty="0">
                <a:latin typeface="Arial Narrow"/>
                <a:cs typeface="Arial Narrow"/>
              </a:rPr>
              <a:t>Самой </a:t>
            </a:r>
            <a:r>
              <a:rPr sz="900" spc="20" dirty="0">
                <a:latin typeface="Arial Narrow"/>
                <a:cs typeface="Arial Narrow"/>
              </a:rPr>
              <a:t>распространенной </a:t>
            </a:r>
            <a:r>
              <a:rPr sz="900" spc="25" dirty="0">
                <a:latin typeface="Arial Narrow"/>
                <a:cs typeface="Arial Narrow"/>
              </a:rPr>
              <a:t>пассивной </a:t>
            </a:r>
            <a:r>
              <a:rPr sz="900" spc="30" dirty="0">
                <a:latin typeface="Arial Narrow"/>
                <a:cs typeface="Arial Narrow"/>
              </a:rPr>
              <a:t>защитой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40" dirty="0">
                <a:latin typeface="Arial Narrow"/>
                <a:cs typeface="Arial Narrow"/>
              </a:rPr>
              <a:t>корро-  </a:t>
            </a:r>
            <a:r>
              <a:rPr sz="900" spc="45" dirty="0">
                <a:latin typeface="Arial Narrow"/>
                <a:cs typeface="Arial Narrow"/>
              </a:rPr>
              <a:t>зии </a:t>
            </a:r>
            <a:r>
              <a:rPr sz="900" spc="15" dirty="0">
                <a:latin typeface="Arial Narrow"/>
                <a:cs typeface="Arial Narrow"/>
              </a:rPr>
              <a:t>является нанесение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поверхность </a:t>
            </a:r>
            <a:r>
              <a:rPr sz="900" spc="30" dirty="0">
                <a:latin typeface="Arial Narrow"/>
                <a:cs typeface="Arial Narrow"/>
              </a:rPr>
              <a:t>металлоконструк-  </a:t>
            </a:r>
            <a:r>
              <a:rPr sz="900" spc="35" dirty="0">
                <a:latin typeface="Arial Narrow"/>
                <a:cs typeface="Arial Narrow"/>
              </a:rPr>
              <a:t>ции </a:t>
            </a:r>
            <a:r>
              <a:rPr sz="900" spc="30" dirty="0">
                <a:latin typeface="Arial Narrow"/>
                <a:cs typeface="Arial Narrow"/>
              </a:rPr>
              <a:t>толстого </a:t>
            </a:r>
            <a:r>
              <a:rPr sz="900" spc="20" dirty="0">
                <a:latin typeface="Arial Narrow"/>
                <a:cs typeface="Arial Narrow"/>
              </a:rPr>
              <a:t>слоя </a:t>
            </a:r>
            <a:r>
              <a:rPr sz="900" spc="30" dirty="0">
                <a:latin typeface="Arial Narrow"/>
                <a:cs typeface="Arial Narrow"/>
              </a:rPr>
              <a:t>устойчивого лакокрасочного покрытия,  </a:t>
            </a:r>
            <a:r>
              <a:rPr sz="900" spc="20" dirty="0">
                <a:latin typeface="Arial Narrow"/>
                <a:cs typeface="Arial Narrow"/>
              </a:rPr>
              <a:t>что </a:t>
            </a:r>
            <a:r>
              <a:rPr sz="900" spc="10" dirty="0">
                <a:latin typeface="Arial Narrow"/>
                <a:cs typeface="Arial Narrow"/>
              </a:rPr>
              <a:t>чаще </a:t>
            </a:r>
            <a:r>
              <a:rPr sz="900" spc="25" dirty="0">
                <a:latin typeface="Arial Narrow"/>
                <a:cs typeface="Arial Narrow"/>
              </a:rPr>
              <a:t>всего </a:t>
            </a:r>
            <a:r>
              <a:rPr sz="900" spc="20" dirty="0">
                <a:latin typeface="Arial Narrow"/>
                <a:cs typeface="Arial Narrow"/>
              </a:rPr>
              <a:t>осуществляется </a:t>
            </a:r>
            <a:r>
              <a:rPr sz="900" spc="40" dirty="0">
                <a:latin typeface="Arial Narrow"/>
                <a:cs typeface="Arial Narrow"/>
              </a:rPr>
              <a:t>уже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30" dirty="0">
                <a:latin typeface="Arial Narrow"/>
                <a:cs typeface="Arial Narrow"/>
              </a:rPr>
              <a:t>изготовлении </a:t>
            </a:r>
            <a:r>
              <a:rPr sz="900" spc="45" dirty="0">
                <a:latin typeface="Arial Narrow"/>
                <a:cs typeface="Arial Narrow"/>
              </a:rPr>
              <a:t>кон-  </a:t>
            </a:r>
            <a:r>
              <a:rPr sz="900" spc="35" dirty="0">
                <a:latin typeface="Arial Narrow"/>
                <a:cs typeface="Arial Narrow"/>
              </a:rPr>
              <a:t>струкции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30" dirty="0">
                <a:latin typeface="Arial Narrow"/>
                <a:cs typeface="Arial Narrow"/>
              </a:rPr>
              <a:t>заводских </a:t>
            </a:r>
            <a:r>
              <a:rPr sz="900" spc="25" dirty="0">
                <a:latin typeface="Arial Narrow"/>
                <a:cs typeface="Arial Narrow"/>
              </a:rPr>
              <a:t>условиях </a:t>
            </a:r>
            <a:r>
              <a:rPr sz="900" spc="55" dirty="0">
                <a:latin typeface="Arial Narrow"/>
                <a:cs typeface="Arial Narrow"/>
              </a:rPr>
              <a:t>[3]. </a:t>
            </a:r>
            <a:r>
              <a:rPr sz="900" spc="30" dirty="0">
                <a:latin typeface="Arial Narrow"/>
                <a:cs typeface="Arial Narrow"/>
              </a:rPr>
              <a:t>Лакокрасочные</a:t>
            </a:r>
            <a:r>
              <a:rPr sz="900" spc="4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матери-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300" y="3327013"/>
            <a:ext cx="1819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15" dirty="0">
                <a:latin typeface="Book Antiqua"/>
                <a:cs typeface="Book Antiqua"/>
              </a:rPr>
              <a:t>Кан </a:t>
            </a:r>
            <a:r>
              <a:rPr sz="800" i="1" spc="-60" dirty="0">
                <a:latin typeface="Book Antiqua"/>
                <a:cs typeface="Book Antiqua"/>
              </a:rPr>
              <a:t>М.</a:t>
            </a:r>
            <a:r>
              <a:rPr sz="800" i="1" spc="-50" dirty="0">
                <a:latin typeface="Book Antiqua"/>
                <a:cs typeface="Book Antiqua"/>
              </a:rPr>
              <a:t> </a:t>
            </a:r>
            <a:r>
              <a:rPr sz="800" i="1" spc="-15" dirty="0">
                <a:latin typeface="Book Antiqua"/>
                <a:cs typeface="Book Antiqua"/>
              </a:rPr>
              <a:t>К.,</a:t>
            </a:r>
            <a:endParaRPr sz="800">
              <a:latin typeface="Book Antiqua"/>
              <a:cs typeface="Book Antiqua"/>
            </a:endParaRPr>
          </a:p>
          <a:p>
            <a:pPr marL="12700" marR="5080">
              <a:lnSpc>
                <a:spcPct val="100000"/>
              </a:lnSpc>
            </a:pPr>
            <a:r>
              <a:rPr sz="800" i="1" spc="10" dirty="0">
                <a:latin typeface="Cambria"/>
                <a:cs typeface="Cambria"/>
              </a:rPr>
              <a:t>директор по </a:t>
            </a:r>
            <a:r>
              <a:rPr sz="800" i="1" spc="-10" dirty="0">
                <a:latin typeface="Cambria"/>
                <a:cs typeface="Cambria"/>
              </a:rPr>
              <a:t>продажам </a:t>
            </a:r>
            <a:r>
              <a:rPr sz="800" i="1" spc="5" dirty="0">
                <a:latin typeface="Cambria"/>
                <a:cs typeface="Cambria"/>
              </a:rPr>
              <a:t>в </a:t>
            </a:r>
            <a:r>
              <a:rPr sz="800" i="1" spc="10" dirty="0">
                <a:latin typeface="Cambria"/>
                <a:cs typeface="Cambria"/>
              </a:rPr>
              <a:t>странах </a:t>
            </a:r>
            <a:r>
              <a:rPr sz="800" i="1" spc="-20" dirty="0">
                <a:latin typeface="Cambria"/>
                <a:cs typeface="Cambria"/>
              </a:rPr>
              <a:t>СНГ,  </a:t>
            </a:r>
            <a:r>
              <a:rPr sz="800" i="1" spc="5" dirty="0">
                <a:latin typeface="Cambria"/>
                <a:cs typeface="Cambria"/>
              </a:rPr>
              <a:t>Центральной </a:t>
            </a:r>
            <a:r>
              <a:rPr sz="800" i="1" spc="15" dirty="0">
                <a:latin typeface="Cambria"/>
                <a:cs typeface="Cambria"/>
              </a:rPr>
              <a:t>и </a:t>
            </a:r>
            <a:r>
              <a:rPr sz="800" i="1" spc="5" dirty="0">
                <a:latin typeface="Cambria"/>
                <a:cs typeface="Cambria"/>
              </a:rPr>
              <a:t>Восточной </a:t>
            </a:r>
            <a:r>
              <a:rPr sz="800" i="1" dirty="0">
                <a:latin typeface="Cambria"/>
                <a:cs typeface="Cambria"/>
              </a:rPr>
              <a:t>Европы,  </a:t>
            </a:r>
            <a:r>
              <a:rPr sz="800" i="1" spc="-25" dirty="0">
                <a:latin typeface="Cambria"/>
                <a:cs typeface="Cambria"/>
              </a:rPr>
              <a:t>DENSO</a:t>
            </a:r>
            <a:r>
              <a:rPr sz="800" i="1" spc="5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GmbH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1461" y="3327013"/>
            <a:ext cx="1652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25" dirty="0">
                <a:latin typeface="Book Antiqua"/>
                <a:cs typeface="Book Antiqua"/>
              </a:rPr>
              <a:t>Грищук </a:t>
            </a:r>
            <a:r>
              <a:rPr sz="800" i="1" spc="-60" dirty="0">
                <a:latin typeface="Book Antiqua"/>
                <a:cs typeface="Book Antiqua"/>
              </a:rPr>
              <a:t>О. </a:t>
            </a:r>
            <a:r>
              <a:rPr sz="800" i="1" spc="-15" dirty="0">
                <a:latin typeface="Book Antiqua"/>
                <a:cs typeface="Book Antiqua"/>
              </a:rPr>
              <a:t>И.,</a:t>
            </a:r>
            <a:endParaRPr sz="800">
              <a:latin typeface="Book Antiqua"/>
              <a:cs typeface="Book Antiqua"/>
            </a:endParaRPr>
          </a:p>
          <a:p>
            <a:pPr marL="12700" marR="5080">
              <a:lnSpc>
                <a:spcPct val="100000"/>
              </a:lnSpc>
            </a:pPr>
            <a:r>
              <a:rPr sz="800" i="1" spc="25" dirty="0">
                <a:latin typeface="Cambria"/>
                <a:cs typeface="Cambria"/>
              </a:rPr>
              <a:t>канд. </a:t>
            </a:r>
            <a:r>
              <a:rPr sz="800" i="1" spc="35" dirty="0">
                <a:latin typeface="Cambria"/>
                <a:cs typeface="Cambria"/>
              </a:rPr>
              <a:t>хим. </a:t>
            </a:r>
            <a:r>
              <a:rPr sz="800" i="1" spc="15" dirty="0">
                <a:latin typeface="Cambria"/>
                <a:cs typeface="Cambria"/>
              </a:rPr>
              <a:t>наук, </a:t>
            </a:r>
            <a:r>
              <a:rPr sz="800" i="1" spc="5" dirty="0">
                <a:latin typeface="Cambria"/>
                <a:cs typeface="Cambria"/>
              </a:rPr>
              <a:t>начальник</a:t>
            </a:r>
            <a:r>
              <a:rPr sz="800" i="1" spc="-55" dirty="0">
                <a:latin typeface="Cambria"/>
                <a:cs typeface="Cambria"/>
              </a:rPr>
              <a:t> </a:t>
            </a:r>
            <a:r>
              <a:rPr sz="800" i="1" spc="5" dirty="0">
                <a:latin typeface="Cambria"/>
                <a:cs typeface="Cambria"/>
              </a:rPr>
              <a:t>отдела  </a:t>
            </a:r>
            <a:r>
              <a:rPr sz="800" i="1" spc="-25" dirty="0">
                <a:latin typeface="Cambria"/>
                <a:cs typeface="Cambria"/>
              </a:rPr>
              <a:t>НИОКР, DENSO</a:t>
            </a:r>
            <a:r>
              <a:rPr sz="800" i="1" spc="40" dirty="0">
                <a:latin typeface="Cambria"/>
                <a:cs typeface="Cambria"/>
              </a:rPr>
              <a:t> </a:t>
            </a:r>
            <a:r>
              <a:rPr sz="800" i="1" dirty="0">
                <a:latin typeface="Cambria"/>
                <a:cs typeface="Cambria"/>
              </a:rPr>
              <a:t>GmbH</a:t>
            </a:r>
            <a:endParaRPr sz="800">
              <a:latin typeface="Cambria"/>
              <a:cs typeface="Cambr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3994" y="1800123"/>
            <a:ext cx="1079995" cy="1440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64167" y="1800123"/>
            <a:ext cx="1079995" cy="14400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3738" y="9965258"/>
            <a:ext cx="10814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10" dirty="0">
                <a:latin typeface="Calibri"/>
                <a:cs typeface="Calibri"/>
              </a:rPr>
              <a:t>ГИДРОТЕХНИКА </a:t>
            </a:r>
            <a:r>
              <a:rPr sz="600" b="1" spc="25" dirty="0">
                <a:latin typeface="Calibri"/>
                <a:cs typeface="Calibri"/>
              </a:rPr>
              <a:t>2 </a:t>
            </a:r>
            <a:r>
              <a:rPr sz="600" b="1" spc="50" dirty="0">
                <a:latin typeface="Calibri"/>
                <a:cs typeface="Calibri"/>
              </a:rPr>
              <a:t>(43) </a:t>
            </a:r>
            <a:r>
              <a:rPr sz="600" b="1" spc="5" dirty="0">
                <a:latin typeface="Calibri"/>
                <a:cs typeface="Calibri"/>
              </a:rPr>
              <a:t>/</a:t>
            </a:r>
            <a:r>
              <a:rPr sz="600" b="1" spc="45" dirty="0">
                <a:latin typeface="Calibri"/>
                <a:cs typeface="Calibri"/>
              </a:rPr>
              <a:t> </a:t>
            </a:r>
            <a:r>
              <a:rPr sz="600" b="1" spc="25" dirty="0">
                <a:latin typeface="Calibri"/>
                <a:cs typeface="Calibri"/>
              </a:rPr>
              <a:t>2016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4312" y="1799964"/>
            <a:ext cx="1397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latin typeface="Gill Sans MT"/>
                <a:cs typeface="Gill Sans MT"/>
              </a:rPr>
              <a:t>75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1503" y="1952203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5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47119" y="620271"/>
            <a:ext cx="2905760" cy="916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95"/>
              </a:spcBef>
            </a:pP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15" dirty="0">
                <a:latin typeface="Arial Narrow"/>
                <a:cs typeface="Arial Narrow"/>
              </a:rPr>
              <a:t>поверхности </a:t>
            </a:r>
            <a:r>
              <a:rPr sz="900" spc="25" dirty="0">
                <a:latin typeface="Arial Narrow"/>
                <a:cs typeface="Arial Narrow"/>
              </a:rPr>
              <a:t>сооружения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толщина </a:t>
            </a:r>
            <a:r>
              <a:rPr sz="900" spc="25" dirty="0">
                <a:latin typeface="Arial Narrow"/>
                <a:cs typeface="Arial Narrow"/>
              </a:rPr>
              <a:t>покрытия. </a:t>
            </a:r>
            <a:r>
              <a:rPr sz="900" spc="15" dirty="0">
                <a:latin typeface="Arial Narrow"/>
                <a:cs typeface="Arial Narrow"/>
              </a:rPr>
              <a:t>При </a:t>
            </a:r>
            <a:r>
              <a:rPr sz="900" spc="25" dirty="0">
                <a:latin typeface="Arial Narrow"/>
                <a:cs typeface="Arial Narrow"/>
              </a:rPr>
              <a:t>подво-  дном </a:t>
            </a:r>
            <a:r>
              <a:rPr sz="900" spc="10" dirty="0">
                <a:latin typeface="Arial Narrow"/>
                <a:cs typeface="Arial Narrow"/>
              </a:rPr>
              <a:t>нанесении </a:t>
            </a:r>
            <a:r>
              <a:rPr sz="900" spc="25" dirty="0">
                <a:latin typeface="Arial Narrow"/>
                <a:cs typeface="Arial Narrow"/>
              </a:rPr>
              <a:t>мастики </a:t>
            </a:r>
            <a:r>
              <a:rPr sz="900" spc="5" dirty="0">
                <a:latin typeface="Arial Narrow"/>
                <a:cs typeface="Arial Narrow"/>
              </a:rPr>
              <a:t>не </a:t>
            </a:r>
            <a:r>
              <a:rPr sz="900" dirty="0">
                <a:latin typeface="Arial Narrow"/>
                <a:cs typeface="Arial Narrow"/>
              </a:rPr>
              <a:t>всегда </a:t>
            </a:r>
            <a:r>
              <a:rPr sz="900" spc="5" dirty="0">
                <a:latin typeface="Arial Narrow"/>
                <a:cs typeface="Arial Narrow"/>
              </a:rPr>
              <a:t>есть </a:t>
            </a:r>
            <a:r>
              <a:rPr sz="900" spc="30" dirty="0">
                <a:latin typeface="Arial Narrow"/>
                <a:cs typeface="Arial Narrow"/>
              </a:rPr>
              <a:t>возможность</a:t>
            </a:r>
            <a:r>
              <a:rPr sz="900" spc="-6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подгото-  </a:t>
            </a:r>
            <a:r>
              <a:rPr sz="900" spc="15" dirty="0">
                <a:latin typeface="Arial Narrow"/>
                <a:cs typeface="Arial Narrow"/>
              </a:rPr>
              <a:t>вить поверхность </a:t>
            </a:r>
            <a:r>
              <a:rPr sz="900" spc="20" dirty="0">
                <a:latin typeface="Arial Narrow"/>
                <a:cs typeface="Arial Narrow"/>
              </a:rPr>
              <a:t>до </a:t>
            </a:r>
            <a:r>
              <a:rPr sz="900" spc="10" dirty="0">
                <a:latin typeface="Arial Narrow"/>
                <a:cs typeface="Arial Narrow"/>
              </a:rPr>
              <a:t>степени </a:t>
            </a:r>
            <a:r>
              <a:rPr sz="900" spc="-15" dirty="0">
                <a:latin typeface="Arial Narrow"/>
                <a:cs typeface="Arial Narrow"/>
              </a:rPr>
              <a:t>Sa </a:t>
            </a:r>
            <a:r>
              <a:rPr sz="900" spc="15" dirty="0">
                <a:latin typeface="Arial Narrow"/>
                <a:cs typeface="Arial Narrow"/>
              </a:rPr>
              <a:t>2,5 </a:t>
            </a:r>
            <a:r>
              <a:rPr sz="900" spc="30" dirty="0">
                <a:latin typeface="Arial Narrow"/>
                <a:cs typeface="Arial Narrow"/>
              </a:rPr>
              <a:t>(по </a:t>
            </a:r>
            <a:r>
              <a:rPr sz="900" spc="5" dirty="0">
                <a:latin typeface="Arial Narrow"/>
                <a:cs typeface="Arial Narrow"/>
              </a:rPr>
              <a:t>стандарту </a:t>
            </a:r>
            <a:r>
              <a:rPr sz="900" spc="-20" dirty="0">
                <a:latin typeface="Arial Narrow"/>
                <a:cs typeface="Arial Narrow"/>
              </a:rPr>
              <a:t>ISO </a:t>
            </a:r>
            <a:r>
              <a:rPr sz="900" spc="25" dirty="0">
                <a:latin typeface="Arial Narrow"/>
                <a:cs typeface="Arial Narrow"/>
              </a:rPr>
              <a:t>8501-1  </a:t>
            </a:r>
            <a:r>
              <a:rPr sz="900" spc="45" dirty="0">
                <a:latin typeface="Arial Narrow"/>
                <a:cs typeface="Arial Narrow"/>
              </a:rPr>
              <a:t>[5]),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обеспечить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удаление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ржавчины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остатков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заводского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по-  </a:t>
            </a:r>
            <a:r>
              <a:rPr sz="900" spc="25" dirty="0">
                <a:latin typeface="Arial Narrow"/>
                <a:cs typeface="Arial Narrow"/>
              </a:rPr>
              <a:t>крытия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достаточную </a:t>
            </a:r>
            <a:r>
              <a:rPr sz="900" spc="10" dirty="0">
                <a:latin typeface="Arial Narrow"/>
                <a:cs typeface="Arial Narrow"/>
              </a:rPr>
              <a:t>шероховатость, </a:t>
            </a:r>
            <a:r>
              <a:rPr sz="900" spc="15" dirty="0">
                <a:latin typeface="Arial Narrow"/>
                <a:cs typeface="Arial Narrow"/>
              </a:rPr>
              <a:t>что </a:t>
            </a:r>
            <a:r>
              <a:rPr sz="900" spc="5" dirty="0">
                <a:latin typeface="Arial Narrow"/>
                <a:cs typeface="Arial Narrow"/>
              </a:rPr>
              <a:t>является </a:t>
            </a:r>
            <a:r>
              <a:rPr sz="900" spc="20" dirty="0">
                <a:latin typeface="Arial Narrow"/>
                <a:cs typeface="Arial Narrow"/>
              </a:rPr>
              <a:t>основным  </a:t>
            </a:r>
            <a:r>
              <a:rPr sz="900" spc="15" dirty="0">
                <a:latin typeface="Arial Narrow"/>
                <a:cs typeface="Arial Narrow"/>
              </a:rPr>
              <a:t>условием </a:t>
            </a:r>
            <a:r>
              <a:rPr sz="900" spc="10" dirty="0">
                <a:latin typeface="Arial Narrow"/>
                <a:cs typeface="Arial Narrow"/>
              </a:rPr>
              <a:t>для </a:t>
            </a:r>
            <a:r>
              <a:rPr sz="900" spc="20" dirty="0">
                <a:latin typeface="Arial Narrow"/>
                <a:cs typeface="Arial Narrow"/>
              </a:rPr>
              <a:t>достижения адгезионных </a:t>
            </a:r>
            <a:r>
              <a:rPr sz="900" spc="15" dirty="0">
                <a:latin typeface="Arial Narrow"/>
                <a:cs typeface="Arial Narrow"/>
              </a:rPr>
              <a:t>свойств. </a:t>
            </a:r>
            <a:r>
              <a:rPr sz="900" spc="25" dirty="0">
                <a:latin typeface="Arial Narrow"/>
                <a:cs typeface="Arial Narrow"/>
              </a:rPr>
              <a:t>Даже </a:t>
            </a:r>
            <a:r>
              <a:rPr sz="900" spc="10" dirty="0">
                <a:latin typeface="Arial Narrow"/>
                <a:cs typeface="Arial Narrow"/>
              </a:rPr>
              <a:t>если  </a:t>
            </a:r>
            <a:r>
              <a:rPr sz="900" dirty="0">
                <a:latin typeface="Arial Narrow"/>
                <a:cs typeface="Arial Narrow"/>
              </a:rPr>
              <a:t>удастся </a:t>
            </a:r>
            <a:r>
              <a:rPr sz="900" spc="20" dirty="0">
                <a:latin typeface="Arial Narrow"/>
                <a:cs typeface="Arial Narrow"/>
              </a:rPr>
              <a:t>выполнить </a:t>
            </a:r>
            <a:r>
              <a:rPr sz="900" spc="10" dirty="0">
                <a:latin typeface="Arial Narrow"/>
                <a:cs typeface="Arial Narrow"/>
              </a:rPr>
              <a:t>условие </a:t>
            </a:r>
            <a:r>
              <a:rPr sz="900" spc="30" dirty="0">
                <a:latin typeface="Arial Narrow"/>
                <a:cs typeface="Arial Narrow"/>
              </a:rPr>
              <a:t>подготовки </a:t>
            </a:r>
            <a:r>
              <a:rPr sz="900" spc="15" dirty="0">
                <a:latin typeface="Arial Narrow"/>
                <a:cs typeface="Arial Narrow"/>
              </a:rPr>
              <a:t>поверхности </a:t>
            </a:r>
            <a:r>
              <a:rPr sz="900" spc="20" dirty="0">
                <a:latin typeface="Arial Narrow"/>
                <a:cs typeface="Arial Narrow"/>
              </a:rPr>
              <a:t>до </a:t>
            </a:r>
            <a:r>
              <a:rPr sz="900" spc="10" dirty="0">
                <a:latin typeface="Arial Narrow"/>
                <a:cs typeface="Arial Narrow"/>
              </a:rPr>
              <a:t>степе-  </a:t>
            </a:r>
            <a:r>
              <a:rPr sz="900" spc="30" dirty="0">
                <a:latin typeface="Arial Narrow"/>
                <a:cs typeface="Arial Narrow"/>
              </a:rPr>
              <a:t>ни </a:t>
            </a:r>
            <a:r>
              <a:rPr sz="900" spc="-15" dirty="0">
                <a:latin typeface="Arial Narrow"/>
                <a:cs typeface="Arial Narrow"/>
              </a:rPr>
              <a:t>Sa </a:t>
            </a:r>
            <a:r>
              <a:rPr sz="900" spc="15" dirty="0">
                <a:latin typeface="Arial Narrow"/>
                <a:cs typeface="Arial Narrow"/>
              </a:rPr>
              <a:t>2,5 (для </a:t>
            </a:r>
            <a:r>
              <a:rPr sz="900" spc="25" dirty="0">
                <a:latin typeface="Arial Narrow"/>
                <a:cs typeface="Arial Narrow"/>
              </a:rPr>
              <a:t>этого </a:t>
            </a:r>
            <a:r>
              <a:rPr sz="900" spc="10" dirty="0">
                <a:latin typeface="Arial Narrow"/>
                <a:cs typeface="Arial Narrow"/>
              </a:rPr>
              <a:t>обязательно </a:t>
            </a:r>
            <a:r>
              <a:rPr sz="900" spc="20" dirty="0">
                <a:latin typeface="Arial Narrow"/>
                <a:cs typeface="Arial Narrow"/>
              </a:rPr>
              <a:t>произвести гидроабразиво-  струйную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обработку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поверхности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под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водой),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наличие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морской  </a:t>
            </a:r>
            <a:r>
              <a:rPr sz="900" spc="20" dirty="0">
                <a:latin typeface="Arial Narrow"/>
                <a:cs typeface="Arial Narrow"/>
              </a:rPr>
              <a:t>воды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кислорода приводит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20" dirty="0">
                <a:latin typeface="Arial Narrow"/>
                <a:cs typeface="Arial Narrow"/>
              </a:rPr>
              <a:t>быстрому </a:t>
            </a:r>
            <a:r>
              <a:rPr sz="900" spc="25" dirty="0">
                <a:latin typeface="Arial Narrow"/>
                <a:cs typeface="Arial Narrow"/>
              </a:rPr>
              <a:t>окислению </a:t>
            </a:r>
            <a:r>
              <a:rPr sz="900" dirty="0">
                <a:latin typeface="Arial Narrow"/>
                <a:cs typeface="Arial Narrow"/>
              </a:rPr>
              <a:t>металла </a:t>
            </a:r>
            <a:r>
              <a:rPr sz="900" spc="30" dirty="0">
                <a:latin typeface="Arial Narrow"/>
                <a:cs typeface="Arial Narrow"/>
              </a:rPr>
              <a:t>с  </a:t>
            </a:r>
            <a:r>
              <a:rPr sz="900" spc="15" dirty="0">
                <a:latin typeface="Arial Narrow"/>
                <a:cs typeface="Arial Narrow"/>
              </a:rPr>
              <a:t>образованием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ржавчины.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15" dirty="0">
                <a:latin typeface="Arial Narrow"/>
                <a:cs typeface="Arial Narrow"/>
              </a:rPr>
              <a:t>Материал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30" dirty="0">
                <a:latin typeface="Arial Narrow"/>
                <a:cs typeface="Arial Narrow"/>
              </a:rPr>
              <a:t>отверждении </a:t>
            </a:r>
            <a:r>
              <a:rPr sz="900" spc="15" dirty="0">
                <a:latin typeface="Arial Narrow"/>
                <a:cs typeface="Arial Narrow"/>
              </a:rPr>
              <a:t>образует </a:t>
            </a:r>
            <a:r>
              <a:rPr sz="900" spc="25" dirty="0">
                <a:latin typeface="Arial Narrow"/>
                <a:cs typeface="Arial Narrow"/>
              </a:rPr>
              <a:t>толстую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(несколько  </a:t>
            </a:r>
            <a:r>
              <a:rPr sz="900" spc="40" dirty="0">
                <a:latin typeface="Arial Narrow"/>
                <a:cs typeface="Arial Narrow"/>
              </a:rPr>
              <a:t>мм), </a:t>
            </a:r>
            <a:r>
              <a:rPr sz="900" spc="20" dirty="0">
                <a:latin typeface="Arial Narrow"/>
                <a:cs typeface="Arial Narrow"/>
              </a:rPr>
              <a:t>твердую </a:t>
            </a:r>
            <a:r>
              <a:rPr sz="900" spc="25" dirty="0">
                <a:latin typeface="Arial Narrow"/>
                <a:cs typeface="Arial Narrow"/>
              </a:rPr>
              <a:t>водонепроницаемую пленку, </a:t>
            </a:r>
            <a:r>
              <a:rPr sz="900" spc="30" dirty="0">
                <a:latin typeface="Arial Narrow"/>
                <a:cs typeface="Arial Narrow"/>
              </a:rPr>
              <a:t>но под </a:t>
            </a:r>
            <a:r>
              <a:rPr sz="900" spc="40" dirty="0">
                <a:latin typeface="Arial Narrow"/>
                <a:cs typeface="Arial Narrow"/>
              </a:rPr>
              <a:t>покрыти-  </a:t>
            </a:r>
            <a:r>
              <a:rPr sz="900" spc="20" dirty="0">
                <a:latin typeface="Arial Narrow"/>
                <a:cs typeface="Arial Narrow"/>
              </a:rPr>
              <a:t>ем </a:t>
            </a:r>
            <a:r>
              <a:rPr sz="900" spc="35" dirty="0">
                <a:latin typeface="Arial Narrow"/>
                <a:cs typeface="Arial Narrow"/>
              </a:rPr>
              <a:t>возникают коррозионные </a:t>
            </a:r>
            <a:r>
              <a:rPr sz="900" spc="25" dirty="0">
                <a:latin typeface="Arial Narrow"/>
                <a:cs typeface="Arial Narrow"/>
              </a:rPr>
              <a:t>процессы, </a:t>
            </a:r>
            <a:r>
              <a:rPr sz="900" spc="20" dirty="0">
                <a:latin typeface="Arial Narrow"/>
                <a:cs typeface="Arial Narrow"/>
              </a:rPr>
              <a:t>образуется </a:t>
            </a:r>
            <a:r>
              <a:rPr sz="900" spc="25" dirty="0">
                <a:latin typeface="Arial Narrow"/>
                <a:cs typeface="Arial Narrow"/>
              </a:rPr>
              <a:t>так</a:t>
            </a:r>
            <a:r>
              <a:rPr sz="900" spc="-9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назы-  </a:t>
            </a:r>
            <a:r>
              <a:rPr sz="900" spc="10" dirty="0">
                <a:latin typeface="Arial Narrow"/>
                <a:cs typeface="Arial Narrow"/>
              </a:rPr>
              <a:t>ваемая </a:t>
            </a:r>
            <a:r>
              <a:rPr sz="900" spc="20" dirty="0">
                <a:latin typeface="Arial Narrow"/>
                <a:cs typeface="Arial Narrow"/>
              </a:rPr>
              <a:t>подпленочная </a:t>
            </a:r>
            <a:r>
              <a:rPr sz="900" spc="35" dirty="0">
                <a:latin typeface="Arial Narrow"/>
                <a:cs typeface="Arial Narrow"/>
              </a:rPr>
              <a:t>коррозия, </a:t>
            </a:r>
            <a:r>
              <a:rPr sz="900" spc="25" dirty="0">
                <a:latin typeface="Arial Narrow"/>
                <a:cs typeface="Arial Narrow"/>
              </a:rPr>
              <a:t>которая </a:t>
            </a:r>
            <a:r>
              <a:rPr sz="900" spc="40" dirty="0">
                <a:latin typeface="Arial Narrow"/>
                <a:cs typeface="Arial Narrow"/>
              </a:rPr>
              <a:t>может </a:t>
            </a:r>
            <a:r>
              <a:rPr sz="900" spc="25" dirty="0">
                <a:latin typeface="Arial Narrow"/>
                <a:cs typeface="Arial Narrow"/>
              </a:rPr>
              <a:t>проявлять-  </a:t>
            </a:r>
            <a:r>
              <a:rPr sz="900" spc="20" dirty="0">
                <a:latin typeface="Arial Narrow"/>
                <a:cs typeface="Arial Narrow"/>
              </a:rPr>
              <a:t>ся в </a:t>
            </a:r>
            <a:r>
              <a:rPr sz="900" spc="15" dirty="0">
                <a:latin typeface="Arial Narrow"/>
                <a:cs typeface="Arial Narrow"/>
              </a:rPr>
              <a:t>виде отдельных </a:t>
            </a:r>
            <a:r>
              <a:rPr sz="900" spc="30" dirty="0">
                <a:latin typeface="Arial Narrow"/>
                <a:cs typeface="Arial Narrow"/>
              </a:rPr>
              <a:t>вздутий лакокрасочного </a:t>
            </a:r>
            <a:r>
              <a:rPr sz="900" spc="35" dirty="0">
                <a:latin typeface="Arial Narrow"/>
                <a:cs typeface="Arial Narrow"/>
              </a:rPr>
              <a:t>покрытия </a:t>
            </a:r>
            <a:r>
              <a:rPr sz="900" spc="30" dirty="0">
                <a:latin typeface="Arial Narrow"/>
                <a:cs typeface="Arial Narrow"/>
              </a:rPr>
              <a:t>или  </a:t>
            </a:r>
            <a:r>
              <a:rPr sz="900" spc="25" dirty="0">
                <a:latin typeface="Arial Narrow"/>
                <a:cs typeface="Arial Narrow"/>
              </a:rPr>
              <a:t>внутренних </a:t>
            </a:r>
            <a:r>
              <a:rPr sz="900" spc="20" dirty="0">
                <a:latin typeface="Arial Narrow"/>
                <a:cs typeface="Arial Narrow"/>
              </a:rPr>
              <a:t>нитей. </a:t>
            </a: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этих </a:t>
            </a:r>
            <a:r>
              <a:rPr sz="900" spc="15" dirty="0">
                <a:latin typeface="Arial Narrow"/>
                <a:cs typeface="Arial Narrow"/>
              </a:rPr>
              <a:t>случаях </a:t>
            </a:r>
            <a:r>
              <a:rPr sz="900" spc="35" dirty="0">
                <a:latin typeface="Arial Narrow"/>
                <a:cs typeface="Arial Narrow"/>
              </a:rPr>
              <a:t>продукты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20" dirty="0">
                <a:latin typeface="Arial Narrow"/>
                <a:cs typeface="Arial Narrow"/>
              </a:rPr>
              <a:t>метал-  </a:t>
            </a:r>
            <a:r>
              <a:rPr sz="900" spc="5" dirty="0">
                <a:latin typeface="Arial Narrow"/>
                <a:cs typeface="Arial Narrow"/>
              </a:rPr>
              <a:t>ла,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20" dirty="0">
                <a:latin typeface="Arial Narrow"/>
                <a:cs typeface="Arial Narrow"/>
              </a:rPr>
              <a:t>правило,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5" dirty="0">
                <a:latin typeface="Arial Narrow"/>
                <a:cs typeface="Arial Narrow"/>
              </a:rPr>
              <a:t>поступают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поверхность </a:t>
            </a:r>
            <a:r>
              <a:rPr sz="900" spc="30" dirty="0">
                <a:latin typeface="Arial Narrow"/>
                <a:cs typeface="Arial Narrow"/>
              </a:rPr>
              <a:t>покрытия, </a:t>
            </a:r>
            <a:r>
              <a:rPr sz="900" spc="20" dirty="0">
                <a:latin typeface="Arial Narrow"/>
                <a:cs typeface="Arial Narrow"/>
              </a:rPr>
              <a:t>что  </a:t>
            </a:r>
            <a:r>
              <a:rPr sz="900" spc="15" dirty="0">
                <a:latin typeface="Arial Narrow"/>
                <a:cs typeface="Arial Narrow"/>
              </a:rPr>
              <a:t>затрудняет </a:t>
            </a:r>
            <a:r>
              <a:rPr sz="900" spc="20" dirty="0">
                <a:latin typeface="Arial Narrow"/>
                <a:cs typeface="Arial Narrow"/>
              </a:rPr>
              <a:t>визуальное </a:t>
            </a:r>
            <a:r>
              <a:rPr sz="900" spc="25" dirty="0">
                <a:latin typeface="Arial Narrow"/>
                <a:cs typeface="Arial Narrow"/>
              </a:rPr>
              <a:t>обнаружение </a:t>
            </a:r>
            <a:r>
              <a:rPr sz="900" spc="20" dirty="0">
                <a:latin typeface="Arial Narrow"/>
                <a:cs typeface="Arial Narrow"/>
              </a:rPr>
              <a:t>очага </a:t>
            </a:r>
            <a:r>
              <a:rPr sz="900" spc="35" dirty="0">
                <a:latin typeface="Arial Narrow"/>
                <a:cs typeface="Arial Narrow"/>
              </a:rPr>
              <a:t>коррозии. </a:t>
            </a:r>
            <a:r>
              <a:rPr sz="900" spc="20" dirty="0">
                <a:latin typeface="Arial Narrow"/>
                <a:cs typeface="Arial Narrow"/>
              </a:rPr>
              <a:t>Ните-  видная </a:t>
            </a:r>
            <a:r>
              <a:rPr sz="900" spc="35" dirty="0">
                <a:latin typeface="Arial Narrow"/>
                <a:cs typeface="Arial Narrow"/>
              </a:rPr>
              <a:t>коррозия </a:t>
            </a:r>
            <a:r>
              <a:rPr sz="900" spc="20" dirty="0">
                <a:latin typeface="Arial Narrow"/>
                <a:cs typeface="Arial Narrow"/>
              </a:rPr>
              <a:t>достаточно </a:t>
            </a:r>
            <a:r>
              <a:rPr sz="900" spc="25" dirty="0">
                <a:latin typeface="Arial Narrow"/>
                <a:cs typeface="Arial Narrow"/>
              </a:rPr>
              <a:t>быстро </a:t>
            </a:r>
            <a:r>
              <a:rPr sz="900" spc="10" dirty="0">
                <a:latin typeface="Arial Narrow"/>
                <a:cs typeface="Arial Narrow"/>
              </a:rPr>
              <a:t>растет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10" dirty="0">
                <a:latin typeface="Arial Narrow"/>
                <a:cs typeface="Arial Narrow"/>
              </a:rPr>
              <a:t>центра </a:t>
            </a:r>
            <a:r>
              <a:rPr sz="900" spc="20" dirty="0">
                <a:latin typeface="Arial Narrow"/>
                <a:cs typeface="Arial Narrow"/>
              </a:rPr>
              <a:t>очага 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25" dirty="0">
                <a:latin typeface="Arial Narrow"/>
                <a:cs typeface="Arial Narrow"/>
              </a:rPr>
              <a:t>во </a:t>
            </a:r>
            <a:r>
              <a:rPr sz="900" spc="15" dirty="0">
                <a:latin typeface="Arial Narrow"/>
                <a:cs typeface="Arial Narrow"/>
              </a:rPr>
              <a:t>всех направлениях,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0" dirty="0">
                <a:latin typeface="Arial Narrow"/>
                <a:cs typeface="Arial Narrow"/>
              </a:rPr>
              <a:t>вызывая </a:t>
            </a:r>
            <a:r>
              <a:rPr sz="900" spc="30" dirty="0">
                <a:latin typeface="Arial Narrow"/>
                <a:cs typeface="Arial Narrow"/>
              </a:rPr>
              <a:t>глубоких разру-  </a:t>
            </a:r>
            <a:r>
              <a:rPr sz="900" spc="35" dirty="0">
                <a:latin typeface="Arial Narrow"/>
                <a:cs typeface="Arial Narrow"/>
              </a:rPr>
              <a:t>шений </a:t>
            </a:r>
            <a:r>
              <a:rPr sz="900" spc="10" dirty="0">
                <a:latin typeface="Arial Narrow"/>
                <a:cs typeface="Arial Narrow"/>
              </a:rPr>
              <a:t>металла,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центре </a:t>
            </a:r>
            <a:r>
              <a:rPr sz="900" spc="20" dirty="0">
                <a:latin typeface="Arial Narrow"/>
                <a:cs typeface="Arial Narrow"/>
              </a:rPr>
              <a:t>очага </a:t>
            </a:r>
            <a:r>
              <a:rPr sz="900" spc="10" dirty="0">
                <a:latin typeface="Arial Narrow"/>
                <a:cs typeface="Arial Narrow"/>
              </a:rPr>
              <a:t>металл </a:t>
            </a:r>
            <a:r>
              <a:rPr sz="900" spc="20" dirty="0">
                <a:latin typeface="Arial Narrow"/>
                <a:cs typeface="Arial Narrow"/>
              </a:rPr>
              <a:t>разрушается вглубь,  </a:t>
            </a:r>
            <a:r>
              <a:rPr sz="900" spc="25" dirty="0">
                <a:latin typeface="Arial Narrow"/>
                <a:cs typeface="Arial Narrow"/>
              </a:rPr>
              <a:t>вплоть до </a:t>
            </a:r>
            <a:r>
              <a:rPr sz="900" spc="40" dirty="0">
                <a:latin typeface="Arial Narrow"/>
                <a:cs typeface="Arial Narrow"/>
              </a:rPr>
              <a:t>сквозного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поражения.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20" dirty="0">
                <a:latin typeface="Arial Narrow"/>
                <a:cs typeface="Arial Narrow"/>
              </a:rPr>
              <a:t>Подпленочная </a:t>
            </a:r>
            <a:r>
              <a:rPr sz="900" spc="35" dirty="0">
                <a:latin typeface="Arial Narrow"/>
                <a:cs typeface="Arial Narrow"/>
              </a:rPr>
              <a:t>коррозия </a:t>
            </a:r>
            <a:r>
              <a:rPr sz="900" spc="15" dirty="0">
                <a:latin typeface="Arial Narrow"/>
                <a:cs typeface="Arial Narrow"/>
              </a:rPr>
              <a:t>развивается </a:t>
            </a:r>
            <a:r>
              <a:rPr sz="900" spc="35" dirty="0">
                <a:latin typeface="Arial Narrow"/>
                <a:cs typeface="Arial Narrow"/>
              </a:rPr>
              <a:t>также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местах </a:t>
            </a:r>
            <a:r>
              <a:rPr sz="900" spc="30" dirty="0">
                <a:latin typeface="Arial Narrow"/>
                <a:cs typeface="Arial Narrow"/>
              </a:rPr>
              <a:t>ме-  </a:t>
            </a:r>
            <a:r>
              <a:rPr sz="900" spc="25" dirty="0">
                <a:latin typeface="Arial Narrow"/>
                <a:cs typeface="Arial Narrow"/>
              </a:rPr>
              <a:t>ханических </a:t>
            </a:r>
            <a:r>
              <a:rPr sz="900" spc="30" dirty="0">
                <a:latin typeface="Arial Narrow"/>
                <a:cs typeface="Arial Narrow"/>
              </a:rPr>
              <a:t>повреждений лакокрасочных </a:t>
            </a:r>
            <a:r>
              <a:rPr sz="900" spc="35" dirty="0">
                <a:latin typeface="Arial Narrow"/>
                <a:cs typeface="Arial Narrow"/>
              </a:rPr>
              <a:t>покрытий. </a:t>
            </a:r>
            <a:r>
              <a:rPr sz="900" spc="15" dirty="0">
                <a:latin typeface="Arial Narrow"/>
                <a:cs typeface="Arial Narrow"/>
              </a:rPr>
              <a:t>Через  </a:t>
            </a:r>
            <a:r>
              <a:rPr sz="900" spc="30" dirty="0">
                <a:latin typeface="Arial Narrow"/>
                <a:cs typeface="Arial Narrow"/>
              </a:rPr>
              <a:t>сколы, </a:t>
            </a:r>
            <a:r>
              <a:rPr sz="900" spc="20" dirty="0">
                <a:latin typeface="Arial Narrow"/>
                <a:cs typeface="Arial Narrow"/>
              </a:rPr>
              <a:t>царапины, </a:t>
            </a:r>
            <a:r>
              <a:rPr sz="900" spc="50" dirty="0">
                <a:latin typeface="Arial Narrow"/>
                <a:cs typeface="Arial Narrow"/>
              </a:rPr>
              <a:t>микро-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макротрещины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40" dirty="0">
                <a:latin typeface="Arial Narrow"/>
                <a:cs typeface="Arial Narrow"/>
              </a:rPr>
              <a:t>покрытии </a:t>
            </a:r>
            <a:r>
              <a:rPr sz="900" spc="20" dirty="0">
                <a:latin typeface="Arial Narrow"/>
                <a:cs typeface="Arial Narrow"/>
              </a:rPr>
              <a:t>вла-  </a:t>
            </a:r>
            <a:r>
              <a:rPr sz="900" spc="25" dirty="0">
                <a:latin typeface="Arial Narrow"/>
                <a:cs typeface="Arial Narrow"/>
              </a:rPr>
              <a:t>га </a:t>
            </a:r>
            <a:r>
              <a:rPr sz="900" spc="15" dirty="0">
                <a:latin typeface="Arial Narrow"/>
                <a:cs typeface="Arial Narrow"/>
              </a:rPr>
              <a:t>получает </a:t>
            </a:r>
            <a:r>
              <a:rPr sz="900" spc="25" dirty="0">
                <a:latin typeface="Arial Narrow"/>
                <a:cs typeface="Arial Narrow"/>
              </a:rPr>
              <a:t>доступ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25" dirty="0">
                <a:latin typeface="Arial Narrow"/>
                <a:cs typeface="Arial Narrow"/>
              </a:rPr>
              <a:t>поверхности </a:t>
            </a:r>
            <a:r>
              <a:rPr sz="900" spc="10" dirty="0">
                <a:latin typeface="Arial Narrow"/>
                <a:cs typeface="Arial Narrow"/>
              </a:rPr>
              <a:t>металла. </a:t>
            </a:r>
            <a:r>
              <a:rPr sz="900" spc="5" dirty="0">
                <a:latin typeface="Arial Narrow"/>
                <a:cs typeface="Arial Narrow"/>
              </a:rPr>
              <a:t>Эти </a:t>
            </a:r>
            <a:r>
              <a:rPr sz="900" spc="25" dirty="0">
                <a:latin typeface="Arial Narrow"/>
                <a:cs typeface="Arial Narrow"/>
              </a:rPr>
              <a:t>участки </a:t>
            </a:r>
            <a:r>
              <a:rPr sz="900" spc="20" dirty="0">
                <a:latin typeface="Arial Narrow"/>
                <a:cs typeface="Arial Narrow"/>
              </a:rPr>
              <a:t>ста-  новятся </a:t>
            </a:r>
            <a:r>
              <a:rPr sz="900" spc="30" dirty="0">
                <a:latin typeface="Arial Narrow"/>
                <a:cs typeface="Arial Narrow"/>
              </a:rPr>
              <a:t>анодными </a:t>
            </a:r>
            <a:r>
              <a:rPr sz="900" spc="35" dirty="0">
                <a:latin typeface="Arial Narrow"/>
                <a:cs typeface="Arial Narrow"/>
              </a:rPr>
              <a:t>по отношению </a:t>
            </a:r>
            <a:r>
              <a:rPr sz="900" spc="80" dirty="0">
                <a:latin typeface="Arial Narrow"/>
                <a:cs typeface="Arial Narrow"/>
              </a:rPr>
              <a:t>к</a:t>
            </a:r>
            <a:r>
              <a:rPr sz="900" spc="-114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примыкающей </a:t>
            </a:r>
            <a:r>
              <a:rPr sz="900" spc="30" dirty="0">
                <a:latin typeface="Arial Narrow"/>
                <a:cs typeface="Arial Narrow"/>
              </a:rPr>
              <a:t>поверхно-  </a:t>
            </a:r>
            <a:r>
              <a:rPr sz="900" spc="25" dirty="0">
                <a:latin typeface="Arial Narrow"/>
                <a:cs typeface="Arial Narrow"/>
              </a:rPr>
              <a:t>сти,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разрушение </a:t>
            </a:r>
            <a:r>
              <a:rPr sz="900" spc="5" dirty="0">
                <a:latin typeface="Arial Narrow"/>
                <a:cs typeface="Arial Narrow"/>
              </a:rPr>
              <a:t>металла </a:t>
            </a:r>
            <a:r>
              <a:rPr sz="900" spc="30" dirty="0">
                <a:latin typeface="Arial Narrow"/>
                <a:cs typeface="Arial Narrow"/>
              </a:rPr>
              <a:t>происходит </a:t>
            </a:r>
            <a:r>
              <a:rPr sz="900" spc="20" dirty="0">
                <a:latin typeface="Arial Narrow"/>
                <a:cs typeface="Arial Narrow"/>
              </a:rPr>
              <a:t>достаточно </a:t>
            </a:r>
            <a:r>
              <a:rPr sz="900" spc="25" dirty="0">
                <a:latin typeface="Arial Narrow"/>
                <a:cs typeface="Arial Narrow"/>
              </a:rPr>
              <a:t>быстро,  </a:t>
            </a:r>
            <a:r>
              <a:rPr sz="900" spc="20" dirty="0">
                <a:latin typeface="Arial Narrow"/>
                <a:cs typeface="Arial Narrow"/>
              </a:rPr>
              <a:t>образуя </a:t>
            </a:r>
            <a:r>
              <a:rPr sz="900" spc="25" dirty="0">
                <a:latin typeface="Arial Narrow"/>
                <a:cs typeface="Arial Narrow"/>
              </a:rPr>
              <a:t>видимые </a:t>
            </a:r>
            <a:r>
              <a:rPr sz="900" spc="35" dirty="0">
                <a:latin typeface="Arial Narrow"/>
                <a:cs typeface="Arial Narrow"/>
              </a:rPr>
              <a:t>продукты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30" dirty="0">
                <a:latin typeface="Arial Narrow"/>
                <a:cs typeface="Arial Narrow"/>
              </a:rPr>
              <a:t>ржавчину. Анодны-  </a:t>
            </a:r>
            <a:r>
              <a:rPr sz="900" spc="45" dirty="0">
                <a:latin typeface="Arial Narrow"/>
                <a:cs typeface="Arial Narrow"/>
              </a:rPr>
              <a:t>ми </a:t>
            </a:r>
            <a:r>
              <a:rPr sz="900" spc="25" dirty="0">
                <a:latin typeface="Arial Narrow"/>
                <a:cs typeface="Arial Narrow"/>
              </a:rPr>
              <a:t>участками </a:t>
            </a:r>
            <a:r>
              <a:rPr sz="900" spc="40" dirty="0">
                <a:latin typeface="Arial Narrow"/>
                <a:cs typeface="Arial Narrow"/>
              </a:rPr>
              <a:t>могут </a:t>
            </a:r>
            <a:r>
              <a:rPr sz="900" spc="25" dirty="0">
                <a:latin typeface="Arial Narrow"/>
                <a:cs typeface="Arial Narrow"/>
              </a:rPr>
              <a:t>быть </a:t>
            </a:r>
            <a:r>
              <a:rPr sz="900" spc="35" dirty="0">
                <a:latin typeface="Arial Narrow"/>
                <a:cs typeface="Arial Narrow"/>
              </a:rPr>
              <a:t>также </a:t>
            </a:r>
            <a:r>
              <a:rPr sz="900" spc="25" dirty="0">
                <a:latin typeface="Arial Narrow"/>
                <a:cs typeface="Arial Narrow"/>
              </a:rPr>
              <a:t>поверхности </a:t>
            </a:r>
            <a:r>
              <a:rPr sz="900" spc="30" dirty="0">
                <a:latin typeface="Arial Narrow"/>
                <a:cs typeface="Arial Narrow"/>
              </a:rPr>
              <a:t>с уменьшенной  толщиной лакокрасочного покрытия, </a:t>
            </a:r>
            <a:r>
              <a:rPr sz="900" spc="25" dirty="0">
                <a:latin typeface="Arial Narrow"/>
                <a:cs typeface="Arial Narrow"/>
              </a:rPr>
              <a:t>даже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5" dirty="0">
                <a:latin typeface="Arial Narrow"/>
                <a:cs typeface="Arial Narrow"/>
              </a:rPr>
              <a:t>отсутствии  </a:t>
            </a:r>
            <a:r>
              <a:rPr sz="900" spc="30" dirty="0">
                <a:latin typeface="Arial Narrow"/>
                <a:cs typeface="Arial Narrow"/>
              </a:rPr>
              <a:t>его </a:t>
            </a:r>
            <a:r>
              <a:rPr sz="900" spc="25" dirty="0">
                <a:latin typeface="Arial Narrow"/>
                <a:cs typeface="Arial Narrow"/>
              </a:rPr>
              <a:t>дефектов. </a:t>
            </a:r>
            <a:r>
              <a:rPr sz="900" spc="20" dirty="0">
                <a:latin typeface="Arial Narrow"/>
                <a:cs typeface="Arial Narrow"/>
              </a:rPr>
              <a:t>Подпленочная </a:t>
            </a:r>
            <a:r>
              <a:rPr sz="900" spc="35" dirty="0">
                <a:latin typeface="Arial Narrow"/>
                <a:cs typeface="Arial Narrow"/>
              </a:rPr>
              <a:t>коррозия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этих </a:t>
            </a:r>
            <a:r>
              <a:rPr sz="900" spc="15" dirty="0">
                <a:latin typeface="Arial Narrow"/>
                <a:cs typeface="Arial Narrow"/>
              </a:rPr>
              <a:t>случаях </a:t>
            </a:r>
            <a:r>
              <a:rPr sz="900" spc="25" dirty="0">
                <a:latin typeface="Arial Narrow"/>
                <a:cs typeface="Arial Narrow"/>
              </a:rPr>
              <a:t>проте-  </a:t>
            </a:r>
            <a:r>
              <a:rPr sz="900" spc="15" dirty="0">
                <a:latin typeface="Arial Narrow"/>
                <a:cs typeface="Arial Narrow"/>
              </a:rPr>
              <a:t>кает </a:t>
            </a:r>
            <a:r>
              <a:rPr sz="900" spc="10" dirty="0">
                <a:latin typeface="Arial Narrow"/>
                <a:cs typeface="Arial Narrow"/>
              </a:rPr>
              <a:t>медленнее. </a:t>
            </a:r>
            <a:r>
              <a:rPr sz="900" spc="20" dirty="0">
                <a:latin typeface="Arial Narrow"/>
                <a:cs typeface="Arial Narrow"/>
              </a:rPr>
              <a:t>Также </a:t>
            </a:r>
            <a:r>
              <a:rPr sz="900" spc="15" dirty="0">
                <a:latin typeface="Arial Narrow"/>
                <a:cs typeface="Arial Narrow"/>
              </a:rPr>
              <a:t>она наблюдается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30" dirty="0">
                <a:latin typeface="Arial Narrow"/>
                <a:cs typeface="Arial Narrow"/>
              </a:rPr>
              <a:t>том </a:t>
            </a:r>
            <a:r>
              <a:rPr sz="900" spc="10" dirty="0">
                <a:latin typeface="Arial Narrow"/>
                <a:cs typeface="Arial Narrow"/>
              </a:rPr>
              <a:t>случае, </a:t>
            </a:r>
            <a:r>
              <a:rPr sz="900" spc="25" dirty="0">
                <a:latin typeface="Arial Narrow"/>
                <a:cs typeface="Arial Narrow"/>
              </a:rPr>
              <a:t>когда  </a:t>
            </a:r>
            <a:r>
              <a:rPr sz="900" spc="30" dirty="0">
                <a:latin typeface="Arial Narrow"/>
                <a:cs typeface="Arial Narrow"/>
              </a:rPr>
              <a:t>под полимерным </a:t>
            </a:r>
            <a:r>
              <a:rPr sz="900" spc="35" dirty="0">
                <a:latin typeface="Arial Narrow"/>
                <a:cs typeface="Arial Narrow"/>
              </a:rPr>
              <a:t>покрытием </a:t>
            </a:r>
            <a:r>
              <a:rPr sz="900" spc="25" dirty="0">
                <a:latin typeface="Arial Narrow"/>
                <a:cs typeface="Arial Narrow"/>
              </a:rPr>
              <a:t>образуются </a:t>
            </a:r>
            <a:r>
              <a:rPr sz="900" spc="35" dirty="0">
                <a:latin typeface="Arial Narrow"/>
                <a:cs typeface="Arial Narrow"/>
              </a:rPr>
              <a:t>продукты </a:t>
            </a:r>
            <a:r>
              <a:rPr sz="900" spc="40" dirty="0">
                <a:latin typeface="Arial Narrow"/>
                <a:cs typeface="Arial Narrow"/>
              </a:rPr>
              <a:t>коррозии  </a:t>
            </a:r>
            <a:r>
              <a:rPr sz="900" spc="15" dirty="0">
                <a:latin typeface="Arial Narrow"/>
                <a:cs typeface="Arial Narrow"/>
              </a:rPr>
              <a:t>вследствие ослабления </a:t>
            </a:r>
            <a:r>
              <a:rPr sz="900" spc="30" dirty="0">
                <a:latin typeface="Arial Narrow"/>
                <a:cs typeface="Arial Narrow"/>
              </a:rPr>
              <a:t>связи </a:t>
            </a:r>
            <a:r>
              <a:rPr sz="900" spc="10" dirty="0">
                <a:latin typeface="Arial Narrow"/>
                <a:cs typeface="Arial Narrow"/>
              </a:rPr>
              <a:t>металл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20" dirty="0">
                <a:latin typeface="Arial Narrow"/>
                <a:cs typeface="Arial Narrow"/>
              </a:rPr>
              <a:t>пленка, </a:t>
            </a:r>
            <a:r>
              <a:rPr sz="900" spc="25" dirty="0">
                <a:latin typeface="Arial Narrow"/>
                <a:cs typeface="Arial Narrow"/>
              </a:rPr>
              <a:t>проницае-  </a:t>
            </a:r>
            <a:r>
              <a:rPr sz="900" spc="30" dirty="0">
                <a:latin typeface="Arial Narrow"/>
                <a:cs typeface="Arial Narrow"/>
              </a:rPr>
              <a:t>мости </a:t>
            </a:r>
            <a:r>
              <a:rPr sz="900" spc="35" dirty="0">
                <a:latin typeface="Arial Narrow"/>
                <a:cs typeface="Arial Narrow"/>
              </a:rPr>
              <a:t>пленки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структурных </a:t>
            </a:r>
            <a:r>
              <a:rPr sz="900" spc="25" dirty="0">
                <a:latin typeface="Arial Narrow"/>
                <a:cs typeface="Arial Narrow"/>
              </a:rPr>
              <a:t>превращений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самой </a:t>
            </a:r>
            <a:r>
              <a:rPr sz="900" spc="20" dirty="0">
                <a:latin typeface="Arial Narrow"/>
                <a:cs typeface="Arial Narrow"/>
              </a:rPr>
              <a:t>пленке.  Сплошная </a:t>
            </a:r>
            <a:r>
              <a:rPr sz="900" spc="35" dirty="0">
                <a:latin typeface="Arial Narrow"/>
                <a:cs typeface="Arial Narrow"/>
              </a:rPr>
              <a:t>коррозия </a:t>
            </a:r>
            <a:r>
              <a:rPr sz="900" spc="20" dirty="0">
                <a:latin typeface="Arial Narrow"/>
                <a:cs typeface="Arial Narrow"/>
              </a:rPr>
              <a:t>распространяется </a:t>
            </a:r>
            <a:r>
              <a:rPr sz="900" spc="30" dirty="0">
                <a:latin typeface="Arial Narrow"/>
                <a:cs typeface="Arial Narrow"/>
              </a:rPr>
              <a:t>под пленкой </a:t>
            </a:r>
            <a:r>
              <a:rPr sz="900" spc="35" dirty="0">
                <a:latin typeface="Arial Narrow"/>
                <a:cs typeface="Arial Narrow"/>
              </a:rPr>
              <a:t>по </a:t>
            </a:r>
            <a:r>
              <a:rPr sz="900" spc="20" dirty="0">
                <a:latin typeface="Arial Narrow"/>
                <a:cs typeface="Arial Narrow"/>
              </a:rPr>
              <a:t>всей  </a:t>
            </a:r>
            <a:r>
              <a:rPr sz="900" spc="25" dirty="0">
                <a:latin typeface="Arial Narrow"/>
                <a:cs typeface="Arial Narrow"/>
              </a:rPr>
              <a:t>поверхности </a:t>
            </a:r>
            <a:r>
              <a:rPr sz="900" spc="40" dirty="0">
                <a:latin typeface="Arial Narrow"/>
                <a:cs typeface="Arial Narrow"/>
              </a:rPr>
              <a:t>подложки. </a:t>
            </a:r>
            <a:r>
              <a:rPr sz="900" spc="25" dirty="0">
                <a:latin typeface="Arial Narrow"/>
                <a:cs typeface="Arial Narrow"/>
              </a:rPr>
              <a:t>При подпленочной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35" dirty="0">
                <a:latin typeface="Arial Narrow"/>
                <a:cs typeface="Arial Narrow"/>
              </a:rPr>
              <a:t>поли-  </a:t>
            </a:r>
            <a:r>
              <a:rPr sz="900" spc="20" dirty="0">
                <a:latin typeface="Arial Narrow"/>
                <a:cs typeface="Arial Narrow"/>
              </a:rPr>
              <a:t>мерное </a:t>
            </a:r>
            <a:r>
              <a:rPr sz="900" spc="30" dirty="0">
                <a:latin typeface="Arial Narrow"/>
                <a:cs typeface="Arial Narrow"/>
              </a:rPr>
              <a:t>покрытие </a:t>
            </a:r>
            <a:r>
              <a:rPr sz="900" dirty="0">
                <a:latin typeface="Arial Narrow"/>
                <a:cs typeface="Arial Narrow"/>
              </a:rPr>
              <a:t>сначала </a:t>
            </a:r>
            <a:r>
              <a:rPr sz="900" spc="15" dirty="0">
                <a:latin typeface="Arial Narrow"/>
                <a:cs typeface="Arial Narrow"/>
              </a:rPr>
              <a:t>сохраняет </a:t>
            </a:r>
            <a:r>
              <a:rPr sz="900" spc="30" dirty="0">
                <a:latin typeface="Arial Narrow"/>
                <a:cs typeface="Arial Narrow"/>
              </a:rPr>
              <a:t>свой внешний </a:t>
            </a:r>
            <a:r>
              <a:rPr sz="900" spc="25" dirty="0">
                <a:latin typeface="Arial Narrow"/>
                <a:cs typeface="Arial Narrow"/>
              </a:rPr>
              <a:t>вид </a:t>
            </a:r>
            <a:r>
              <a:rPr sz="900" spc="20" dirty="0">
                <a:latin typeface="Arial Narrow"/>
                <a:cs typeface="Arial Narrow"/>
              </a:rPr>
              <a:t>без  </a:t>
            </a:r>
            <a:r>
              <a:rPr sz="900" spc="30" dirty="0">
                <a:latin typeface="Arial Narrow"/>
                <a:cs typeface="Arial Narrow"/>
              </a:rPr>
              <a:t>видимых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изменений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разрушений.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Далее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на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поверхности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по-  </a:t>
            </a:r>
            <a:r>
              <a:rPr sz="900" spc="35" dirty="0">
                <a:latin typeface="Arial Narrow"/>
                <a:cs typeface="Arial Narrow"/>
              </a:rPr>
              <a:t>крытия </a:t>
            </a:r>
            <a:r>
              <a:rPr sz="900" spc="15" dirty="0">
                <a:latin typeface="Arial Narrow"/>
                <a:cs typeface="Arial Narrow"/>
              </a:rPr>
              <a:t>начинают </a:t>
            </a:r>
            <a:r>
              <a:rPr sz="900" spc="20" dirty="0">
                <a:latin typeface="Arial Narrow"/>
                <a:cs typeface="Arial Narrow"/>
              </a:rPr>
              <a:t>появляться </a:t>
            </a:r>
            <a:r>
              <a:rPr sz="900" spc="15" dirty="0">
                <a:latin typeface="Arial Narrow"/>
                <a:cs typeface="Arial Narrow"/>
              </a:rPr>
              <a:t>отдельные </a:t>
            </a:r>
            <a:r>
              <a:rPr sz="900" spc="25" dirty="0">
                <a:latin typeface="Arial Narrow"/>
                <a:cs typeface="Arial Narrow"/>
              </a:rPr>
              <a:t>желтые, </a:t>
            </a:r>
            <a:r>
              <a:rPr sz="900" spc="20" dirty="0">
                <a:latin typeface="Arial Narrow"/>
                <a:cs typeface="Arial Narrow"/>
              </a:rPr>
              <a:t>бурые </a:t>
            </a:r>
            <a:r>
              <a:rPr sz="900" spc="30" dirty="0">
                <a:latin typeface="Arial Narrow"/>
                <a:cs typeface="Arial Narrow"/>
              </a:rPr>
              <a:t>или  </a:t>
            </a:r>
            <a:r>
              <a:rPr sz="900" spc="25" dirty="0">
                <a:latin typeface="Arial Narrow"/>
                <a:cs typeface="Arial Narrow"/>
              </a:rPr>
              <a:t>коричневые </a:t>
            </a:r>
            <a:r>
              <a:rPr sz="900" spc="15" dirty="0">
                <a:latin typeface="Arial Narrow"/>
                <a:cs typeface="Arial Narrow"/>
              </a:rPr>
              <a:t>пятна, затем </a:t>
            </a:r>
            <a:r>
              <a:rPr sz="900" spc="35" dirty="0">
                <a:latin typeface="Arial Narrow"/>
                <a:cs typeface="Arial Narrow"/>
              </a:rPr>
              <a:t>точки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очаги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25" dirty="0">
                <a:latin typeface="Arial Narrow"/>
                <a:cs typeface="Arial Narrow"/>
              </a:rPr>
              <a:t>и, </a:t>
            </a:r>
            <a:r>
              <a:rPr sz="900" spc="20" dirty="0">
                <a:latin typeface="Arial Narrow"/>
                <a:cs typeface="Arial Narrow"/>
              </a:rPr>
              <a:t>наконец,  </a:t>
            </a:r>
            <a:r>
              <a:rPr sz="900" spc="25" dirty="0">
                <a:latin typeface="Arial Narrow"/>
                <a:cs typeface="Arial Narrow"/>
              </a:rPr>
              <a:t>сплошная </a:t>
            </a:r>
            <a:r>
              <a:rPr sz="900" spc="35" dirty="0">
                <a:latin typeface="Arial Narrow"/>
                <a:cs typeface="Arial Narrow"/>
              </a:rPr>
              <a:t>коррозия по </a:t>
            </a:r>
            <a:r>
              <a:rPr sz="900" spc="20" dirty="0">
                <a:latin typeface="Arial Narrow"/>
                <a:cs typeface="Arial Narrow"/>
              </a:rPr>
              <a:t>всей </a:t>
            </a:r>
            <a:r>
              <a:rPr sz="900" spc="25" dirty="0">
                <a:latin typeface="Arial Narrow"/>
                <a:cs typeface="Arial Narrow"/>
              </a:rPr>
              <a:t>поверхности. При этой </a:t>
            </a:r>
            <a:r>
              <a:rPr sz="900" spc="35" dirty="0">
                <a:latin typeface="Arial Narrow"/>
                <a:cs typeface="Arial Narrow"/>
              </a:rPr>
              <a:t>форме  </a:t>
            </a:r>
            <a:r>
              <a:rPr sz="900" spc="20" dirty="0">
                <a:latin typeface="Arial Narrow"/>
                <a:cs typeface="Arial Narrow"/>
              </a:rPr>
              <a:t>проявления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30" dirty="0">
                <a:latin typeface="Arial Narrow"/>
                <a:cs typeface="Arial Narrow"/>
              </a:rPr>
              <a:t>полностью </a:t>
            </a:r>
            <a:r>
              <a:rPr sz="900" spc="15" dirty="0">
                <a:latin typeface="Arial Narrow"/>
                <a:cs typeface="Arial Narrow"/>
              </a:rPr>
              <a:t>нарушается </a:t>
            </a:r>
            <a:r>
              <a:rPr sz="900" spc="25" dirty="0">
                <a:latin typeface="Arial Narrow"/>
                <a:cs typeface="Arial Narrow"/>
              </a:rPr>
              <a:t>связь </a:t>
            </a:r>
            <a:r>
              <a:rPr sz="900" spc="35" dirty="0">
                <a:latin typeface="Arial Narrow"/>
                <a:cs typeface="Arial Narrow"/>
              </a:rPr>
              <a:t>между  </a:t>
            </a:r>
            <a:r>
              <a:rPr sz="900" spc="20" dirty="0">
                <a:latin typeface="Arial Narrow"/>
                <a:cs typeface="Arial Narrow"/>
              </a:rPr>
              <a:t>металлом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пленкой. </a:t>
            </a:r>
            <a:r>
              <a:rPr sz="900" spc="20" dirty="0">
                <a:latin typeface="Arial Narrow"/>
                <a:cs typeface="Arial Narrow"/>
              </a:rPr>
              <a:t>Нередко </a:t>
            </a:r>
            <a:r>
              <a:rPr sz="900" spc="35" dirty="0">
                <a:latin typeface="Arial Narrow"/>
                <a:cs typeface="Arial Narrow"/>
              </a:rPr>
              <a:t>коррозия </a:t>
            </a:r>
            <a:r>
              <a:rPr sz="900" spc="15" dirty="0">
                <a:latin typeface="Arial Narrow"/>
                <a:cs typeface="Arial Narrow"/>
              </a:rPr>
              <a:t>появляется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местах  </a:t>
            </a:r>
            <a:r>
              <a:rPr sz="900" spc="25" dirty="0">
                <a:latin typeface="Arial Narrow"/>
                <a:cs typeface="Arial Narrow"/>
              </a:rPr>
              <a:t>дефектов </a:t>
            </a:r>
            <a:r>
              <a:rPr sz="900" spc="35" dirty="0">
                <a:latin typeface="Arial Narrow"/>
                <a:cs typeface="Arial Narrow"/>
              </a:rPr>
              <a:t>пленки </a:t>
            </a:r>
            <a:r>
              <a:rPr sz="900" spc="30" dirty="0">
                <a:latin typeface="Arial Narrow"/>
                <a:cs typeface="Arial Narrow"/>
              </a:rPr>
              <a:t>или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-10" dirty="0">
                <a:latin typeface="Arial Narrow"/>
                <a:cs typeface="Arial Narrow"/>
              </a:rPr>
              <a:t>ее </a:t>
            </a:r>
            <a:r>
              <a:rPr sz="900" spc="25" dirty="0">
                <a:latin typeface="Arial Narrow"/>
                <a:cs typeface="Arial Narrow"/>
              </a:rPr>
              <a:t>растрескивании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65" dirty="0">
                <a:latin typeface="Arial Narrow"/>
                <a:cs typeface="Arial Narrow"/>
              </a:rPr>
              <a:t>[6]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ts val="1200"/>
              </a:lnSpc>
              <a:spcBef>
                <a:spcPts val="60"/>
              </a:spcBef>
            </a:pPr>
            <a:r>
              <a:rPr sz="900" spc="15" dirty="0">
                <a:latin typeface="Arial Narrow"/>
                <a:cs typeface="Arial Narrow"/>
              </a:rPr>
              <a:t>Таким </a:t>
            </a:r>
            <a:r>
              <a:rPr sz="900" spc="25" dirty="0">
                <a:latin typeface="Arial Narrow"/>
                <a:cs typeface="Arial Narrow"/>
              </a:rPr>
              <a:t>образом, несмотря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достаточную насыщенность  </a:t>
            </a:r>
            <a:r>
              <a:rPr sz="900" spc="30" dirty="0">
                <a:latin typeface="Arial Narrow"/>
                <a:cs typeface="Arial Narrow"/>
              </a:rPr>
              <a:t>рынка </a:t>
            </a:r>
            <a:r>
              <a:rPr sz="900" spc="35" dirty="0">
                <a:latin typeface="Arial Narrow"/>
                <a:cs typeface="Arial Narrow"/>
              </a:rPr>
              <a:t>антикоррозионными </a:t>
            </a:r>
            <a:r>
              <a:rPr sz="900" spc="15" dirty="0">
                <a:latin typeface="Arial Narrow"/>
                <a:cs typeface="Arial Narrow"/>
              </a:rPr>
              <a:t>материалами, </a:t>
            </a:r>
            <a:r>
              <a:rPr sz="900" spc="20" dirty="0">
                <a:latin typeface="Arial Narrow"/>
                <a:cs typeface="Arial Narrow"/>
              </a:rPr>
              <a:t>выбрать такие,</a:t>
            </a:r>
            <a:r>
              <a:rPr sz="900" spc="170" dirty="0">
                <a:latin typeface="Arial Narrow"/>
                <a:cs typeface="Arial Narrow"/>
              </a:rPr>
              <a:t> </a:t>
            </a:r>
            <a:r>
              <a:rPr sz="900" spc="50" dirty="0">
                <a:latin typeface="Arial Narrow"/>
                <a:cs typeface="Arial Narrow"/>
              </a:rPr>
              <a:t>ко-</a:t>
            </a:r>
            <a:endParaRPr sz="900">
              <a:latin typeface="Arial Narrow"/>
              <a:cs typeface="Arial Narrow"/>
            </a:endParaRPr>
          </a:p>
          <a:p>
            <a:pPr marL="12700" marR="5080" algn="just">
              <a:lnSpc>
                <a:spcPts val="1200"/>
              </a:lnSpc>
            </a:pPr>
            <a:r>
              <a:rPr sz="900" spc="20" dirty="0">
                <a:latin typeface="Arial Narrow"/>
                <a:cs typeface="Arial Narrow"/>
              </a:rPr>
              <a:t>торые </a:t>
            </a:r>
            <a:r>
              <a:rPr sz="900" spc="25" dirty="0">
                <a:latin typeface="Arial Narrow"/>
                <a:cs typeface="Arial Narrow"/>
              </a:rPr>
              <a:t>бы </a:t>
            </a:r>
            <a:r>
              <a:rPr sz="900" spc="15" dirty="0">
                <a:latin typeface="Arial Narrow"/>
                <a:cs typeface="Arial Narrow"/>
              </a:rPr>
              <a:t>обладали </a:t>
            </a:r>
            <a:r>
              <a:rPr sz="900" spc="30" dirty="0">
                <a:latin typeface="Arial Narrow"/>
                <a:cs typeface="Arial Narrow"/>
              </a:rPr>
              <a:t>оптимальным </a:t>
            </a:r>
            <a:r>
              <a:rPr sz="900" spc="20" dirty="0">
                <a:latin typeface="Arial Narrow"/>
                <a:cs typeface="Arial Narrow"/>
              </a:rPr>
              <a:t>сочетанием </a:t>
            </a:r>
            <a:r>
              <a:rPr sz="900" spc="10" dirty="0">
                <a:latin typeface="Arial Narrow"/>
                <a:cs typeface="Arial Narrow"/>
              </a:rPr>
              <a:t>«цена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40" dirty="0">
                <a:latin typeface="Arial Narrow"/>
                <a:cs typeface="Arial Narrow"/>
              </a:rPr>
              <a:t>ка-  </a:t>
            </a:r>
            <a:r>
              <a:rPr sz="900" spc="15" dirty="0">
                <a:latin typeface="Arial Narrow"/>
                <a:cs typeface="Arial Narrow"/>
              </a:rPr>
              <a:t>чество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40" dirty="0">
                <a:latin typeface="Arial Narrow"/>
                <a:cs typeface="Arial Narrow"/>
              </a:rPr>
              <a:t>сроки </a:t>
            </a:r>
            <a:r>
              <a:rPr sz="900" spc="25" dirty="0">
                <a:latin typeface="Arial Narrow"/>
                <a:cs typeface="Arial Narrow"/>
              </a:rPr>
              <a:t>выполнения </a:t>
            </a:r>
            <a:r>
              <a:rPr sz="900" spc="20" dirty="0">
                <a:latin typeface="Arial Narrow"/>
                <a:cs typeface="Arial Narrow"/>
              </a:rPr>
              <a:t>ремонта»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20" dirty="0">
                <a:latin typeface="Arial Narrow"/>
                <a:cs typeface="Arial Narrow"/>
              </a:rPr>
              <a:t>работы в </a:t>
            </a:r>
            <a:r>
              <a:rPr sz="900" spc="25" dirty="0">
                <a:latin typeface="Arial Narrow"/>
                <a:cs typeface="Arial Narrow"/>
              </a:rPr>
              <a:t>агрес-  </a:t>
            </a:r>
            <a:r>
              <a:rPr sz="900" spc="30" dirty="0">
                <a:latin typeface="Arial Narrow"/>
                <a:cs typeface="Arial Narrow"/>
              </a:rPr>
              <a:t>сивной </a:t>
            </a:r>
            <a:r>
              <a:rPr sz="900" spc="10" dirty="0">
                <a:latin typeface="Arial Narrow"/>
                <a:cs typeface="Arial Narrow"/>
              </a:rPr>
              <a:t>среде </a:t>
            </a:r>
            <a:r>
              <a:rPr sz="900" spc="15" dirty="0">
                <a:latin typeface="Arial Narrow"/>
                <a:cs typeface="Arial Narrow"/>
              </a:rPr>
              <a:t>весьма </a:t>
            </a:r>
            <a:r>
              <a:rPr sz="900" spc="25" dirty="0">
                <a:latin typeface="Arial Narrow"/>
                <a:cs typeface="Arial Narrow"/>
              </a:rPr>
              <a:t>непросто. </a:t>
            </a: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20" dirty="0">
                <a:latin typeface="Arial Narrow"/>
                <a:cs typeface="Arial Narrow"/>
              </a:rPr>
              <a:t>последние </a:t>
            </a:r>
            <a:r>
              <a:rPr sz="900" spc="35" dirty="0">
                <a:latin typeface="Arial Narrow"/>
                <a:cs typeface="Arial Narrow"/>
              </a:rPr>
              <a:t>годы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ряде  </a:t>
            </a:r>
            <a:r>
              <a:rPr sz="900" spc="35" dirty="0">
                <a:latin typeface="Arial Narrow"/>
                <a:cs typeface="Arial Narrow"/>
              </a:rPr>
              <a:t>российских </a:t>
            </a:r>
            <a:r>
              <a:rPr sz="900" spc="25" dirty="0">
                <a:latin typeface="Arial Narrow"/>
                <a:cs typeface="Arial Narrow"/>
              </a:rPr>
              <a:t>портов </a:t>
            </a:r>
            <a:r>
              <a:rPr sz="900" spc="55" dirty="0">
                <a:latin typeface="Arial Narrow"/>
                <a:cs typeface="Arial Narrow"/>
              </a:rPr>
              <a:t>южного </a:t>
            </a:r>
            <a:r>
              <a:rPr sz="900" spc="25" dirty="0">
                <a:latin typeface="Arial Narrow"/>
                <a:cs typeface="Arial Narrow"/>
              </a:rPr>
              <a:t>региона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5" dirty="0">
                <a:latin typeface="Arial Narrow"/>
                <a:cs typeface="Arial Narrow"/>
              </a:rPr>
              <a:t>свайных  оснований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40" dirty="0">
                <a:latin typeface="Arial Narrow"/>
                <a:cs typeface="Arial Narrow"/>
              </a:rPr>
              <a:t>морской </a:t>
            </a:r>
            <a:r>
              <a:rPr sz="900" spc="15" dirty="0">
                <a:latin typeface="Arial Narrow"/>
                <a:cs typeface="Arial Narrow"/>
              </a:rPr>
              <a:t>воде,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зоне переменного </a:t>
            </a:r>
            <a:r>
              <a:rPr sz="900" spc="15" dirty="0">
                <a:latin typeface="Arial Narrow"/>
                <a:cs typeface="Arial Narrow"/>
              </a:rPr>
              <a:t>смачивания  </a:t>
            </a:r>
            <a:r>
              <a:rPr sz="900" spc="-5" dirty="0">
                <a:latin typeface="Arial Narrow"/>
                <a:cs typeface="Arial Narrow"/>
              </a:rPr>
              <a:t>начала </a:t>
            </a:r>
            <a:r>
              <a:rPr sz="900" spc="25" dirty="0">
                <a:latin typeface="Arial Narrow"/>
                <a:cs typeface="Arial Narrow"/>
              </a:rPr>
              <a:t>применяться технология </a:t>
            </a:r>
            <a:r>
              <a:rPr sz="900" spc="30" dirty="0">
                <a:latin typeface="Arial Narrow"/>
                <a:cs typeface="Arial Narrow"/>
              </a:rPr>
              <a:t>антикоррозионной защиты  </a:t>
            </a:r>
            <a:r>
              <a:rPr sz="900" spc="25" dirty="0">
                <a:latin typeface="Arial Narrow"/>
                <a:cs typeface="Arial Narrow"/>
              </a:rPr>
              <a:t>системами </a:t>
            </a:r>
            <a:r>
              <a:rPr sz="900" spc="15" dirty="0">
                <a:latin typeface="Arial Narrow"/>
                <a:cs typeface="Arial Narrow"/>
              </a:rPr>
              <a:t>MarineProtect™, </a:t>
            </a:r>
            <a:r>
              <a:rPr sz="900" spc="35" dirty="0">
                <a:latin typeface="Arial Narrow"/>
                <a:cs typeface="Arial Narrow"/>
              </a:rPr>
              <a:t>которую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30" dirty="0">
                <a:latin typeface="Arial Narrow"/>
                <a:cs typeface="Arial Narrow"/>
              </a:rPr>
              <a:t>России </a:t>
            </a:r>
            <a:r>
              <a:rPr sz="900" spc="15" dirty="0">
                <a:latin typeface="Arial Narrow"/>
                <a:cs typeface="Arial Narrow"/>
              </a:rPr>
              <a:t>представляет  </a:t>
            </a:r>
            <a:r>
              <a:rPr sz="900" spc="30" dirty="0">
                <a:latin typeface="Arial Narrow"/>
                <a:cs typeface="Arial Narrow"/>
              </a:rPr>
              <a:t>компания </a:t>
            </a:r>
            <a:r>
              <a:rPr sz="900" spc="25" dirty="0">
                <a:latin typeface="Arial Narrow"/>
                <a:cs typeface="Arial Narrow"/>
              </a:rPr>
              <a:t>«СМУ-Изоляция», специализирующаяся </a:t>
            </a:r>
            <a:r>
              <a:rPr sz="900" spc="20" dirty="0">
                <a:latin typeface="Arial Narrow"/>
                <a:cs typeface="Arial Narrow"/>
              </a:rPr>
              <a:t>в области  </a:t>
            </a:r>
            <a:r>
              <a:rPr sz="900" spc="30" dirty="0">
                <a:latin typeface="Arial Narrow"/>
                <a:cs typeface="Arial Narrow"/>
              </a:rPr>
              <a:t>антикоррозионной защиты </a:t>
            </a:r>
            <a:r>
              <a:rPr sz="900" spc="35" dirty="0">
                <a:latin typeface="Arial Narrow"/>
                <a:cs typeface="Arial Narrow"/>
              </a:rPr>
              <a:t>конструкций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сооружений,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3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том</a:t>
            </a:r>
            <a:endParaRPr sz="900">
              <a:latin typeface="Arial Narrow"/>
              <a:cs typeface="Arial Narrow"/>
            </a:endParaRPr>
          </a:p>
          <a:p>
            <a:pPr marL="12700" marR="5080" algn="just">
              <a:lnSpc>
                <a:spcPts val="1200"/>
              </a:lnSpc>
            </a:pPr>
            <a:r>
              <a:rPr sz="900" spc="20" dirty="0">
                <a:latin typeface="Arial Narrow"/>
                <a:cs typeface="Arial Narrow"/>
              </a:rPr>
              <a:t>числе </a:t>
            </a:r>
            <a:r>
              <a:rPr sz="900" spc="30" dirty="0">
                <a:latin typeface="Arial Narrow"/>
                <a:cs typeface="Arial Narrow"/>
              </a:rPr>
              <a:t>эксплуатирующихся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агрессивной </a:t>
            </a:r>
            <a:r>
              <a:rPr sz="900" spc="40" dirty="0">
                <a:latin typeface="Arial Narrow"/>
                <a:cs typeface="Arial Narrow"/>
              </a:rPr>
              <a:t>морской </a:t>
            </a:r>
            <a:r>
              <a:rPr sz="900" spc="10" dirty="0">
                <a:latin typeface="Arial Narrow"/>
                <a:cs typeface="Arial Narrow"/>
              </a:rPr>
              <a:t>среде.</a:t>
            </a:r>
            <a:r>
              <a:rPr sz="900" spc="-8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Вы-  бор </a:t>
            </a:r>
            <a:r>
              <a:rPr sz="900" spc="30" dirty="0">
                <a:latin typeface="Arial Narrow"/>
                <a:cs typeface="Arial Narrow"/>
              </a:rPr>
              <a:t>технологии </a:t>
            </a:r>
            <a:r>
              <a:rPr sz="900" spc="15" dirty="0">
                <a:latin typeface="Arial Narrow"/>
                <a:cs typeface="Arial Narrow"/>
              </a:rPr>
              <a:t>MarineProtect™ 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-10" dirty="0">
                <a:latin typeface="Arial Narrow"/>
                <a:cs typeface="Arial Narrow"/>
              </a:rPr>
              <a:t>ее  </a:t>
            </a:r>
            <a:r>
              <a:rPr sz="900" spc="20" dirty="0">
                <a:latin typeface="Arial Narrow"/>
                <a:cs typeface="Arial Narrow"/>
              </a:rPr>
              <a:t>освоение </a:t>
            </a:r>
            <a:r>
              <a:rPr sz="900" spc="6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российскими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49" y="620254"/>
            <a:ext cx="2905760" cy="917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95"/>
              </a:spcBef>
            </a:pPr>
            <a:r>
              <a:rPr sz="900" spc="10" dirty="0">
                <a:latin typeface="Arial Narrow"/>
                <a:cs typeface="Arial Narrow"/>
              </a:rPr>
              <a:t>алы </a:t>
            </a:r>
            <a:r>
              <a:rPr sz="900" spc="30" dirty="0">
                <a:latin typeface="Arial Narrow"/>
                <a:cs typeface="Arial Narrow"/>
              </a:rPr>
              <a:t>имеют свой </a:t>
            </a:r>
            <a:r>
              <a:rPr sz="900" spc="40" dirty="0">
                <a:latin typeface="Arial Narrow"/>
                <a:cs typeface="Arial Narrow"/>
              </a:rPr>
              <a:t>срок </a:t>
            </a:r>
            <a:r>
              <a:rPr sz="900" spc="35" dirty="0">
                <a:latin typeface="Arial Narrow"/>
                <a:cs typeface="Arial Narrow"/>
              </a:rPr>
              <a:t>службы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также </a:t>
            </a:r>
            <a:r>
              <a:rPr sz="900" spc="30" dirty="0">
                <a:latin typeface="Arial Narrow"/>
                <a:cs typeface="Arial Narrow"/>
              </a:rPr>
              <a:t>подвержены </a:t>
            </a:r>
            <a:r>
              <a:rPr sz="900" spc="35" dirty="0">
                <a:latin typeface="Arial Narrow"/>
                <a:cs typeface="Arial Narrow"/>
              </a:rPr>
              <a:t>внешним  </a:t>
            </a:r>
            <a:r>
              <a:rPr sz="900" spc="25" dirty="0">
                <a:latin typeface="Arial Narrow"/>
                <a:cs typeface="Arial Narrow"/>
              </a:rPr>
              <a:t>воздействиям, </a:t>
            </a:r>
            <a:r>
              <a:rPr sz="900" spc="35" dirty="0">
                <a:latin typeface="Arial Narrow"/>
                <a:cs typeface="Arial Narrow"/>
              </a:rPr>
              <a:t>приводящим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30" dirty="0">
                <a:latin typeface="Arial Narrow"/>
                <a:cs typeface="Arial Narrow"/>
              </a:rPr>
              <a:t>разрушению</a:t>
            </a:r>
            <a:r>
              <a:rPr sz="900" spc="-8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покрытия.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5" dirty="0">
                <a:latin typeface="Arial Narrow"/>
                <a:cs typeface="Arial Narrow"/>
              </a:rPr>
              <a:t>отличие </a:t>
            </a:r>
            <a:r>
              <a:rPr sz="900" spc="15" dirty="0">
                <a:latin typeface="Arial Narrow"/>
                <a:cs typeface="Arial Narrow"/>
              </a:rPr>
              <a:t>от </a:t>
            </a:r>
            <a:r>
              <a:rPr sz="900" spc="20" dirty="0">
                <a:latin typeface="Arial Narrow"/>
                <a:cs typeface="Arial Narrow"/>
              </a:rPr>
              <a:t>заводского покрытия, </a:t>
            </a:r>
            <a:r>
              <a:rPr sz="900" spc="10" dirty="0">
                <a:latin typeface="Arial Narrow"/>
                <a:cs typeface="Arial Narrow"/>
              </a:rPr>
              <a:t>ремонт </a:t>
            </a:r>
            <a:r>
              <a:rPr sz="900" spc="15" dirty="0">
                <a:latin typeface="Arial Narrow"/>
                <a:cs typeface="Arial Narrow"/>
              </a:rPr>
              <a:t>эксплуатиру-  </a:t>
            </a:r>
            <a:r>
              <a:rPr sz="900" spc="25" dirty="0">
                <a:latin typeface="Arial Narrow"/>
                <a:cs typeface="Arial Narrow"/>
              </a:rPr>
              <a:t>ющихся </a:t>
            </a:r>
            <a:r>
              <a:rPr sz="900" spc="20" dirty="0">
                <a:latin typeface="Arial Narrow"/>
                <a:cs typeface="Arial Narrow"/>
              </a:rPr>
              <a:t>сооружений </a:t>
            </a:r>
            <a:r>
              <a:rPr sz="900" spc="15" dirty="0">
                <a:latin typeface="Arial Narrow"/>
                <a:cs typeface="Arial Narrow"/>
              </a:rPr>
              <a:t>лакокрасочными </a:t>
            </a:r>
            <a:r>
              <a:rPr sz="900" spc="5" dirty="0">
                <a:latin typeface="Arial Narrow"/>
                <a:cs typeface="Arial Narrow"/>
              </a:rPr>
              <a:t>материалами </a:t>
            </a:r>
            <a:r>
              <a:rPr sz="900" dirty="0">
                <a:latin typeface="Arial Narrow"/>
                <a:cs typeface="Arial Narrow"/>
              </a:rPr>
              <a:t>является  </a:t>
            </a:r>
            <a:r>
              <a:rPr sz="900" spc="15" dirty="0">
                <a:latin typeface="Arial Narrow"/>
                <a:cs typeface="Arial Narrow"/>
              </a:rPr>
              <a:t>процессом </a:t>
            </a:r>
            <a:r>
              <a:rPr sz="900" spc="10" dirty="0">
                <a:latin typeface="Arial Narrow"/>
                <a:cs typeface="Arial Narrow"/>
              </a:rPr>
              <a:t>очень </a:t>
            </a:r>
            <a:r>
              <a:rPr sz="900" spc="25" dirty="0">
                <a:latin typeface="Arial Narrow"/>
                <a:cs typeface="Arial Narrow"/>
              </a:rPr>
              <a:t>сложным, </a:t>
            </a:r>
            <a:r>
              <a:rPr sz="900" spc="10" dirty="0">
                <a:latin typeface="Arial Narrow"/>
                <a:cs typeface="Arial Narrow"/>
              </a:rPr>
              <a:t>длительным, </a:t>
            </a:r>
            <a:r>
              <a:rPr sz="900" spc="15" dirty="0">
                <a:latin typeface="Arial Narrow"/>
                <a:cs typeface="Arial Narrow"/>
              </a:rPr>
              <a:t>трудоемким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доро-  гостоящим. </a:t>
            </a:r>
            <a:r>
              <a:rPr sz="900" spc="15" dirty="0">
                <a:latin typeface="Arial Narrow"/>
                <a:cs typeface="Arial Narrow"/>
              </a:rPr>
              <a:t>Эффективность лакокрасочного </a:t>
            </a:r>
            <a:r>
              <a:rPr sz="900" spc="20" dirty="0">
                <a:latin typeface="Arial Narrow"/>
                <a:cs typeface="Arial Narrow"/>
              </a:rPr>
              <a:t>покрытия </a:t>
            </a:r>
            <a:r>
              <a:rPr sz="900" spc="15" dirty="0">
                <a:latin typeface="Arial Narrow"/>
                <a:cs typeface="Arial Narrow"/>
              </a:rPr>
              <a:t>напря-  </a:t>
            </a:r>
            <a:r>
              <a:rPr sz="900" spc="35" dirty="0">
                <a:latin typeface="Arial Narrow"/>
                <a:cs typeface="Arial Narrow"/>
              </a:rPr>
              <a:t>мую </a:t>
            </a:r>
            <a:r>
              <a:rPr sz="900" spc="5" dirty="0">
                <a:latin typeface="Arial Narrow"/>
                <a:cs typeface="Arial Narrow"/>
              </a:rPr>
              <a:t>связана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0" dirty="0">
                <a:latin typeface="Arial Narrow"/>
                <a:cs typeface="Arial Narrow"/>
              </a:rPr>
              <a:t>его </a:t>
            </a:r>
            <a:r>
              <a:rPr sz="900" spc="10" dirty="0">
                <a:latin typeface="Arial Narrow"/>
                <a:cs typeface="Arial Narrow"/>
              </a:rPr>
              <a:t>адгезией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10" dirty="0">
                <a:latin typeface="Arial Narrow"/>
                <a:cs typeface="Arial Narrow"/>
              </a:rPr>
              <a:t>поверхности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правильным </a:t>
            </a:r>
            <a:r>
              <a:rPr sz="900" spc="-25" dirty="0">
                <a:latin typeface="Arial Narrow"/>
                <a:cs typeface="Arial Narrow"/>
              </a:rPr>
              <a:t>ее  </a:t>
            </a:r>
            <a:r>
              <a:rPr sz="900" spc="10" dirty="0">
                <a:latin typeface="Arial Narrow"/>
                <a:cs typeface="Arial Narrow"/>
              </a:rPr>
              <a:t>отверждением/высыханием, что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морских </a:t>
            </a:r>
            <a:r>
              <a:rPr sz="900" spc="10" dirty="0">
                <a:latin typeface="Arial Narrow"/>
                <a:cs typeface="Arial Narrow"/>
              </a:rPr>
              <a:t>условиях затрудни-  </a:t>
            </a:r>
            <a:r>
              <a:rPr sz="900" spc="5" dirty="0">
                <a:latin typeface="Arial Narrow"/>
                <a:cs typeface="Arial Narrow"/>
              </a:rPr>
              <a:t>тельно. </a:t>
            </a:r>
            <a:r>
              <a:rPr sz="900" spc="20" dirty="0">
                <a:latin typeface="Arial Narrow"/>
                <a:cs typeface="Arial Narrow"/>
              </a:rPr>
              <a:t>Кроме того, </a:t>
            </a:r>
            <a:r>
              <a:rPr sz="900" spc="5" dirty="0">
                <a:latin typeface="Arial Narrow"/>
                <a:cs typeface="Arial Narrow"/>
              </a:rPr>
              <a:t>для нанесения </a:t>
            </a:r>
            <a:r>
              <a:rPr sz="900" spc="15" dirty="0">
                <a:latin typeface="Arial Narrow"/>
                <a:cs typeface="Arial Narrow"/>
              </a:rPr>
              <a:t>лакокрасочного </a:t>
            </a:r>
            <a:r>
              <a:rPr sz="900" spc="20" dirty="0">
                <a:latin typeface="Arial Narrow"/>
                <a:cs typeface="Arial Narrow"/>
              </a:rPr>
              <a:t>защитного  </a:t>
            </a:r>
            <a:r>
              <a:rPr sz="900" spc="10" dirty="0">
                <a:latin typeface="Arial Narrow"/>
                <a:cs typeface="Arial Narrow"/>
              </a:rPr>
              <a:t>слоя </a:t>
            </a:r>
            <a:r>
              <a:rPr sz="900" dirty="0">
                <a:latin typeface="Arial Narrow"/>
                <a:cs typeface="Arial Narrow"/>
              </a:rPr>
              <a:t>требуется </a:t>
            </a:r>
            <a:r>
              <a:rPr sz="900" spc="5" dirty="0">
                <a:latin typeface="Arial Narrow"/>
                <a:cs typeface="Arial Narrow"/>
              </a:rPr>
              <a:t>специальное </a:t>
            </a:r>
            <a:r>
              <a:rPr sz="900" spc="10" dirty="0">
                <a:latin typeface="Arial Narrow"/>
                <a:cs typeface="Arial Narrow"/>
              </a:rPr>
              <a:t>подводно-техническое оборудова-  ние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10" dirty="0">
                <a:latin typeface="Arial Narrow"/>
                <a:cs typeface="Arial Narrow"/>
              </a:rPr>
              <a:t>гермокамера, </a:t>
            </a:r>
            <a:r>
              <a:rPr sz="900" spc="30" dirty="0">
                <a:latin typeface="Arial Narrow"/>
                <a:cs typeface="Arial Narrow"/>
              </a:rPr>
              <a:t>с помощью </a:t>
            </a:r>
            <a:r>
              <a:rPr sz="900" spc="20" dirty="0">
                <a:latin typeface="Arial Narrow"/>
                <a:cs typeface="Arial Narrow"/>
              </a:rPr>
              <a:t>которой </a:t>
            </a:r>
            <a:r>
              <a:rPr sz="900" spc="5" dirty="0">
                <a:latin typeface="Arial Narrow"/>
                <a:cs typeface="Arial Narrow"/>
              </a:rPr>
              <a:t>вода </a:t>
            </a:r>
            <a:r>
              <a:rPr sz="900" dirty="0">
                <a:latin typeface="Arial Narrow"/>
                <a:cs typeface="Arial Narrow"/>
              </a:rPr>
              <a:t>откачивается</a:t>
            </a:r>
            <a:r>
              <a:rPr sz="900" spc="-10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от  </a:t>
            </a:r>
            <a:r>
              <a:rPr sz="900" spc="10" dirty="0">
                <a:latin typeface="Arial Narrow"/>
                <a:cs typeface="Arial Narrow"/>
              </a:rPr>
              <a:t>поверхности </a:t>
            </a:r>
            <a:r>
              <a:rPr sz="900" spc="5" dirty="0">
                <a:latin typeface="Arial Narrow"/>
                <a:cs typeface="Arial Narrow"/>
              </a:rPr>
              <a:t>сваи,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0" dirty="0">
                <a:latin typeface="Arial Narrow"/>
                <a:cs typeface="Arial Narrow"/>
              </a:rPr>
              <a:t>ремонтные </a:t>
            </a:r>
            <a:r>
              <a:rPr sz="900" spc="5" dirty="0">
                <a:latin typeface="Arial Narrow"/>
                <a:cs typeface="Arial Narrow"/>
              </a:rPr>
              <a:t>работы </a:t>
            </a:r>
            <a:r>
              <a:rPr sz="900" spc="10" dirty="0">
                <a:latin typeface="Arial Narrow"/>
                <a:cs typeface="Arial Narrow"/>
              </a:rPr>
              <a:t>проводятся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обычном  </a:t>
            </a:r>
            <a:r>
              <a:rPr sz="900" spc="20" dirty="0">
                <a:latin typeface="Arial Narrow"/>
                <a:cs typeface="Arial Narrow"/>
              </a:rPr>
              <a:t>воздушном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пространстве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[4].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При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этом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поверхность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сваи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долж-  </a:t>
            </a:r>
            <a:r>
              <a:rPr sz="900" dirty="0">
                <a:latin typeface="Arial Narrow"/>
                <a:cs typeface="Arial Narrow"/>
              </a:rPr>
              <a:t>на </a:t>
            </a:r>
            <a:r>
              <a:rPr sz="900" spc="10" dirty="0">
                <a:latin typeface="Arial Narrow"/>
                <a:cs typeface="Arial Narrow"/>
              </a:rPr>
              <a:t>быть </a:t>
            </a:r>
            <a:r>
              <a:rPr sz="900" spc="15" dirty="0">
                <a:latin typeface="Arial Narrow"/>
                <a:cs typeface="Arial Narrow"/>
              </a:rPr>
              <a:t>сухой, обезжиренной, </a:t>
            </a:r>
            <a:r>
              <a:rPr sz="900" spc="10" dirty="0">
                <a:latin typeface="Arial Narrow"/>
                <a:cs typeface="Arial Narrow"/>
              </a:rPr>
              <a:t>без остатков </a:t>
            </a:r>
            <a:r>
              <a:rPr sz="900" spc="15" dirty="0">
                <a:latin typeface="Arial Narrow"/>
                <a:cs typeface="Arial Narrow"/>
              </a:rPr>
              <a:t>пыли, </a:t>
            </a:r>
            <a:r>
              <a:rPr sz="900" spc="20" dirty="0">
                <a:latin typeface="Arial Narrow"/>
                <a:cs typeface="Arial Narrow"/>
              </a:rPr>
              <a:t>ржавчины  или </a:t>
            </a:r>
            <a:r>
              <a:rPr sz="900" spc="25" dirty="0">
                <a:latin typeface="Arial Narrow"/>
                <a:cs typeface="Arial Narrow"/>
              </a:rPr>
              <a:t>морской </a:t>
            </a:r>
            <a:r>
              <a:rPr sz="900" spc="15" dirty="0">
                <a:latin typeface="Arial Narrow"/>
                <a:cs typeface="Arial Narrow"/>
              </a:rPr>
              <a:t>соли. Для </a:t>
            </a:r>
            <a:r>
              <a:rPr sz="900" spc="20" dirty="0">
                <a:latin typeface="Arial Narrow"/>
                <a:cs typeface="Arial Narrow"/>
              </a:rPr>
              <a:t>этого </a:t>
            </a:r>
            <a:r>
              <a:rPr sz="900" spc="15" dirty="0">
                <a:latin typeface="Arial Narrow"/>
                <a:cs typeface="Arial Narrow"/>
              </a:rPr>
              <a:t>необходимо </a:t>
            </a:r>
            <a:r>
              <a:rPr sz="900" spc="10" dirty="0">
                <a:latin typeface="Arial Narrow"/>
                <a:cs typeface="Arial Narrow"/>
              </a:rPr>
              <a:t>провести </a:t>
            </a:r>
            <a:r>
              <a:rPr sz="900" spc="20" dirty="0">
                <a:latin typeface="Arial Narrow"/>
                <a:cs typeface="Arial Narrow"/>
              </a:rPr>
              <a:t>промывку  </a:t>
            </a:r>
            <a:r>
              <a:rPr sz="900" spc="15" dirty="0">
                <a:latin typeface="Arial Narrow"/>
                <a:cs typeface="Arial Narrow"/>
              </a:rPr>
              <a:t>пресной водой, </a:t>
            </a:r>
            <a:r>
              <a:rPr sz="900" spc="10" dirty="0">
                <a:latin typeface="Arial Narrow"/>
                <a:cs typeface="Arial Narrow"/>
              </a:rPr>
              <a:t>абразивоструйную </a:t>
            </a:r>
            <a:r>
              <a:rPr sz="900" spc="20" dirty="0">
                <a:latin typeface="Arial Narrow"/>
                <a:cs typeface="Arial Narrow"/>
              </a:rPr>
              <a:t>очистку </a:t>
            </a:r>
            <a:r>
              <a:rPr sz="900" spc="10" dirty="0">
                <a:latin typeface="Arial Narrow"/>
                <a:cs typeface="Arial Narrow"/>
              </a:rPr>
              <a:t>металлической </a:t>
            </a:r>
            <a:r>
              <a:rPr sz="900" spc="35" dirty="0">
                <a:latin typeface="Arial Narrow"/>
                <a:cs typeface="Arial Narrow"/>
              </a:rPr>
              <a:t>по-  </a:t>
            </a:r>
            <a:r>
              <a:rPr sz="900" spc="10" dirty="0">
                <a:latin typeface="Arial Narrow"/>
                <a:cs typeface="Arial Narrow"/>
              </a:rPr>
              <a:t>верхности, </a:t>
            </a:r>
            <a:r>
              <a:rPr sz="900" spc="-15" dirty="0">
                <a:latin typeface="Arial Narrow"/>
                <a:cs typeface="Arial Narrow"/>
              </a:rPr>
              <a:t>ее </a:t>
            </a:r>
            <a:r>
              <a:rPr sz="900" spc="30" dirty="0">
                <a:latin typeface="Arial Narrow"/>
                <a:cs typeface="Arial Narrow"/>
              </a:rPr>
              <a:t>сушку </a:t>
            </a:r>
            <a:r>
              <a:rPr sz="900" spc="20" dirty="0">
                <a:latin typeface="Arial Narrow"/>
                <a:cs typeface="Arial Narrow"/>
              </a:rPr>
              <a:t>и, </a:t>
            </a:r>
            <a:r>
              <a:rPr sz="900" spc="25" dirty="0">
                <a:latin typeface="Arial Narrow"/>
                <a:cs typeface="Arial Narrow"/>
              </a:rPr>
              <a:t>при </a:t>
            </a:r>
            <a:r>
              <a:rPr sz="900" spc="10" dirty="0">
                <a:latin typeface="Arial Narrow"/>
                <a:cs typeface="Arial Narrow"/>
              </a:rPr>
              <a:t>необходимости, обезжиривание.  </a:t>
            </a:r>
            <a:r>
              <a:rPr sz="900" spc="-5" dirty="0">
                <a:latin typeface="Arial Narrow"/>
                <a:cs typeface="Arial Narrow"/>
              </a:rPr>
              <a:t>Нанесение </a:t>
            </a:r>
            <a:r>
              <a:rPr sz="900" spc="20" dirty="0">
                <a:latin typeface="Arial Narrow"/>
                <a:cs typeface="Arial Narrow"/>
              </a:rPr>
              <a:t>защитного </a:t>
            </a:r>
            <a:r>
              <a:rPr sz="900" spc="15" dirty="0">
                <a:latin typeface="Arial Narrow"/>
                <a:cs typeface="Arial Narrow"/>
              </a:rPr>
              <a:t>лакокрасочного </a:t>
            </a:r>
            <a:r>
              <a:rPr sz="900" spc="20" dirty="0">
                <a:latin typeface="Arial Narrow"/>
                <a:cs typeface="Arial Narrow"/>
              </a:rPr>
              <a:t>покрытия </a:t>
            </a:r>
            <a:r>
              <a:rPr sz="900" spc="15" dirty="0">
                <a:latin typeface="Arial Narrow"/>
                <a:cs typeface="Arial Narrow"/>
              </a:rPr>
              <a:t>производится  </a:t>
            </a:r>
            <a:r>
              <a:rPr sz="900" spc="10" dirty="0">
                <a:latin typeface="Arial Narrow"/>
                <a:cs typeface="Arial Narrow"/>
              </a:rPr>
              <a:t>сразу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же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после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подготовки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поверхности,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чтобы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избежать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ново-  </a:t>
            </a:r>
            <a:r>
              <a:rPr sz="900" spc="40" dirty="0">
                <a:latin typeface="Arial Narrow"/>
                <a:cs typeface="Arial Narrow"/>
              </a:rPr>
              <a:t>го </a:t>
            </a:r>
            <a:r>
              <a:rPr sz="900" spc="10" dirty="0">
                <a:latin typeface="Arial Narrow"/>
                <a:cs typeface="Arial Narrow"/>
              </a:rPr>
              <a:t>образования </a:t>
            </a:r>
            <a:r>
              <a:rPr sz="900" spc="20" dirty="0">
                <a:latin typeface="Arial Narrow"/>
                <a:cs typeface="Arial Narrow"/>
              </a:rPr>
              <a:t>ржавчины. Важным </a:t>
            </a:r>
            <a:r>
              <a:rPr sz="900" spc="25" dirty="0">
                <a:latin typeface="Arial Narrow"/>
                <a:cs typeface="Arial Narrow"/>
              </a:rPr>
              <a:t>фактором </a:t>
            </a:r>
            <a:r>
              <a:rPr sz="900" dirty="0">
                <a:latin typeface="Arial Narrow"/>
                <a:cs typeface="Arial Narrow"/>
              </a:rPr>
              <a:t>является </a:t>
            </a:r>
            <a:r>
              <a:rPr sz="900" spc="10" dirty="0">
                <a:latin typeface="Arial Narrow"/>
                <a:cs typeface="Arial Narrow"/>
              </a:rPr>
              <a:t>то, </a:t>
            </a:r>
            <a:r>
              <a:rPr sz="900" spc="5" dirty="0">
                <a:latin typeface="Arial Narrow"/>
                <a:cs typeface="Arial Narrow"/>
              </a:rPr>
              <a:t>что  </a:t>
            </a:r>
            <a:r>
              <a:rPr sz="900" spc="10" dirty="0">
                <a:latin typeface="Arial Narrow"/>
                <a:cs typeface="Arial Narrow"/>
              </a:rPr>
              <a:t>лакокрасочные </a:t>
            </a:r>
            <a:r>
              <a:rPr sz="900" spc="20" dirty="0">
                <a:latin typeface="Arial Narrow"/>
                <a:cs typeface="Arial Narrow"/>
              </a:rPr>
              <a:t>покрытия </a:t>
            </a:r>
            <a:r>
              <a:rPr sz="900" spc="25" dirty="0">
                <a:latin typeface="Arial Narrow"/>
                <a:cs typeface="Arial Narrow"/>
              </a:rPr>
              <a:t>должны </a:t>
            </a:r>
            <a:r>
              <a:rPr sz="900" spc="15" dirty="0">
                <a:latin typeface="Arial Narrow"/>
                <a:cs typeface="Arial Narrow"/>
              </a:rPr>
              <a:t>высохнуть </a:t>
            </a:r>
            <a:r>
              <a:rPr sz="900" spc="20" dirty="0">
                <a:latin typeface="Arial Narrow"/>
                <a:cs typeface="Arial Narrow"/>
              </a:rPr>
              <a:t>до </a:t>
            </a:r>
            <a:r>
              <a:rPr sz="900" spc="10" dirty="0">
                <a:latin typeface="Arial Narrow"/>
                <a:cs typeface="Arial Narrow"/>
              </a:rPr>
              <a:t>снятия </a:t>
            </a:r>
            <a:r>
              <a:rPr sz="900" spc="25" dirty="0">
                <a:latin typeface="Arial Narrow"/>
                <a:cs typeface="Arial Narrow"/>
              </a:rPr>
              <a:t>гермо-  </a:t>
            </a:r>
            <a:r>
              <a:rPr sz="900" spc="15" dirty="0">
                <a:latin typeface="Arial Narrow"/>
                <a:cs typeface="Arial Narrow"/>
              </a:rPr>
              <a:t>камеры.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Высыхание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может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происходить,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зависимости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от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тем-  </a:t>
            </a:r>
            <a:r>
              <a:rPr sz="900" spc="5" dirty="0">
                <a:latin typeface="Arial Narrow"/>
                <a:cs typeface="Arial Narrow"/>
              </a:rPr>
              <a:t>пературы </a:t>
            </a:r>
            <a:r>
              <a:rPr sz="900" spc="25" dirty="0">
                <a:latin typeface="Arial Narrow"/>
                <a:cs typeface="Arial Narrow"/>
              </a:rPr>
              <a:t>окружающей </a:t>
            </a:r>
            <a:r>
              <a:rPr sz="900" spc="5" dirty="0">
                <a:latin typeface="Arial Narrow"/>
                <a:cs typeface="Arial Narrow"/>
              </a:rPr>
              <a:t>среды, </a:t>
            </a:r>
            <a:r>
              <a:rPr sz="900" spc="20" dirty="0">
                <a:latin typeface="Arial Narrow"/>
                <a:cs typeface="Arial Narrow"/>
              </a:rPr>
              <a:t>до нескольких суток. </a:t>
            </a:r>
            <a:r>
              <a:rPr sz="900" spc="15" dirty="0">
                <a:latin typeface="Arial Narrow"/>
                <a:cs typeface="Arial Narrow"/>
              </a:rPr>
              <a:t>При </a:t>
            </a:r>
            <a:r>
              <a:rPr sz="900" spc="30" dirty="0">
                <a:latin typeface="Arial Narrow"/>
                <a:cs typeface="Arial Narrow"/>
              </a:rPr>
              <a:t>при-  </a:t>
            </a:r>
            <a:r>
              <a:rPr sz="900" spc="10" dirty="0">
                <a:latin typeface="Arial Narrow"/>
                <a:cs typeface="Arial Narrow"/>
              </a:rPr>
              <a:t>менении </a:t>
            </a:r>
            <a:r>
              <a:rPr sz="900" spc="20" dirty="0">
                <a:latin typeface="Arial Narrow"/>
                <a:cs typeface="Arial Narrow"/>
              </a:rPr>
              <a:t>многослойных </a:t>
            </a:r>
            <a:r>
              <a:rPr sz="900" spc="15" dirty="0">
                <a:latin typeface="Arial Narrow"/>
                <a:cs typeface="Arial Narrow"/>
              </a:rPr>
              <a:t>лакокрасочных </a:t>
            </a:r>
            <a:r>
              <a:rPr sz="900" spc="25" dirty="0">
                <a:latin typeface="Arial Narrow"/>
                <a:cs typeface="Arial Narrow"/>
              </a:rPr>
              <a:t>покрытий </a:t>
            </a:r>
            <a:r>
              <a:rPr sz="900" dirty="0">
                <a:latin typeface="Arial Narrow"/>
                <a:cs typeface="Arial Narrow"/>
              </a:rPr>
              <a:t>добавляется  </a:t>
            </a:r>
            <a:r>
              <a:rPr sz="900" spc="10" dirty="0">
                <a:latin typeface="Arial Narrow"/>
                <a:cs typeface="Arial Narrow"/>
              </a:rPr>
              <a:t>время высыхания </a:t>
            </a:r>
            <a:r>
              <a:rPr sz="900" spc="20" dirty="0">
                <a:latin typeface="Arial Narrow"/>
                <a:cs typeface="Arial Narrow"/>
              </a:rPr>
              <a:t>промежуточных</a:t>
            </a:r>
            <a:r>
              <a:rPr sz="900" spc="-7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слоев.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r">
              <a:lnSpc>
                <a:spcPct val="111100"/>
              </a:lnSpc>
            </a:pPr>
            <a:r>
              <a:rPr sz="900" spc="15" dirty="0">
                <a:latin typeface="Arial Narrow"/>
                <a:cs typeface="Arial Narrow"/>
              </a:rPr>
              <a:t>Таким </a:t>
            </a:r>
            <a:r>
              <a:rPr sz="900" spc="25" dirty="0">
                <a:latin typeface="Arial Narrow"/>
                <a:cs typeface="Arial Narrow"/>
              </a:rPr>
              <a:t>образом, ремонт </a:t>
            </a:r>
            <a:r>
              <a:rPr sz="900" spc="30" dirty="0">
                <a:latin typeface="Arial Narrow"/>
                <a:cs typeface="Arial Narrow"/>
              </a:rPr>
              <a:t>одной </a:t>
            </a:r>
            <a:r>
              <a:rPr sz="900" spc="20" dirty="0">
                <a:latin typeface="Arial Narrow"/>
                <a:cs typeface="Arial Narrow"/>
              </a:rPr>
              <a:t>сваи</a:t>
            </a:r>
            <a:r>
              <a:rPr sz="900" spc="8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данным</a:t>
            </a:r>
            <a:r>
              <a:rPr sz="900" spc="7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методом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включает: </a:t>
            </a:r>
            <a:r>
              <a:rPr sz="900" spc="35" dirty="0">
                <a:latin typeface="Arial Narrow"/>
                <a:cs typeface="Arial Narrow"/>
              </a:rPr>
              <a:t>подготовку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установку</a:t>
            </a:r>
            <a:r>
              <a:rPr sz="900" spc="9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гермокамеры;</a:t>
            </a:r>
            <a:r>
              <a:rPr sz="900" spc="229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удаление </a:t>
            </a:r>
            <a:r>
              <a:rPr sz="900" spc="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воды, </a:t>
            </a:r>
            <a:r>
              <a:rPr sz="900" spc="20" dirty="0">
                <a:latin typeface="Arial Narrow"/>
                <a:cs typeface="Arial Narrow"/>
              </a:rPr>
              <a:t>опреснение, </a:t>
            </a:r>
            <a:r>
              <a:rPr sz="900" spc="40" dirty="0">
                <a:latin typeface="Arial Narrow"/>
                <a:cs typeface="Arial Narrow"/>
              </a:rPr>
              <a:t>сушку</a:t>
            </a:r>
            <a:r>
              <a:rPr sz="900" spc="2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поверхности;</a:t>
            </a:r>
            <a:r>
              <a:rPr sz="900" spc="9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абразивоструйную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подготовку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обезжиривание </a:t>
            </a:r>
            <a:r>
              <a:rPr sz="900" spc="25" dirty="0">
                <a:latin typeface="Arial Narrow"/>
                <a:cs typeface="Arial Narrow"/>
              </a:rPr>
              <a:t>поверхности;</a:t>
            </a:r>
            <a:r>
              <a:rPr sz="900" spc="14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нанесение</a:t>
            </a:r>
            <a:r>
              <a:rPr sz="900" spc="8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не-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скольких </a:t>
            </a:r>
            <a:r>
              <a:rPr sz="900" spc="15" dirty="0">
                <a:latin typeface="Arial Narrow"/>
                <a:cs typeface="Arial Narrow"/>
              </a:rPr>
              <a:t>слоев </a:t>
            </a:r>
            <a:r>
              <a:rPr sz="900" spc="30" dirty="0">
                <a:latin typeface="Arial Narrow"/>
                <a:cs typeface="Arial Narrow"/>
              </a:rPr>
              <a:t>лакокрасочного покрытия; </a:t>
            </a:r>
            <a:r>
              <a:rPr sz="900" spc="35" dirty="0">
                <a:latin typeface="Arial Narrow"/>
                <a:cs typeface="Arial Narrow"/>
              </a:rPr>
              <a:t>межслойную</a:t>
            </a:r>
            <a:r>
              <a:rPr sz="900" spc="3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суш-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ку;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демонтаж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гермокамеры,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зависимости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от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объемов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об-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рабатываемой </a:t>
            </a:r>
            <a:r>
              <a:rPr sz="900" spc="25" dirty="0">
                <a:latin typeface="Arial Narrow"/>
                <a:cs typeface="Arial Narrow"/>
              </a:rPr>
              <a:t>поверхности,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0" dirty="0">
                <a:latin typeface="Arial Narrow"/>
                <a:cs typeface="Arial Narrow"/>
              </a:rPr>
              <a:t>эту работу </a:t>
            </a:r>
            <a:r>
              <a:rPr sz="900" spc="25" dirty="0">
                <a:latin typeface="Arial Narrow"/>
                <a:cs typeface="Arial Narrow"/>
              </a:rPr>
              <a:t>уходит до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5</a:t>
            </a:r>
            <a:r>
              <a:rPr sz="900" spc="2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суток. </a:t>
            </a:r>
            <a:r>
              <a:rPr sz="900" spc="20" dirty="0">
                <a:latin typeface="Arial Narrow"/>
                <a:cs typeface="Arial Narrow"/>
              </a:rPr>
              <a:t> Также </a:t>
            </a:r>
            <a:r>
              <a:rPr sz="900" spc="25" dirty="0">
                <a:latin typeface="Arial Narrow"/>
                <a:cs typeface="Arial Narrow"/>
              </a:rPr>
              <a:t>распространенным</a:t>
            </a:r>
            <a:r>
              <a:rPr sz="900" spc="17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способом</a:t>
            </a:r>
            <a:r>
              <a:rPr sz="900" spc="8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антикоррозионной 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35" dirty="0">
                <a:latin typeface="Arial Narrow"/>
                <a:cs typeface="Arial Narrow"/>
              </a:rPr>
              <a:t>конструкций, </a:t>
            </a:r>
            <a:r>
              <a:rPr sz="900" spc="30" dirty="0">
                <a:latin typeface="Arial Narrow"/>
                <a:cs typeface="Arial Narrow"/>
              </a:rPr>
              <a:t>эксплуатирующихся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морской</a:t>
            </a:r>
            <a:r>
              <a:rPr sz="900" spc="20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воде, </a:t>
            </a:r>
            <a:r>
              <a:rPr sz="900" spc="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является нанесение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30" dirty="0">
                <a:latin typeface="Arial Narrow"/>
                <a:cs typeface="Arial Narrow"/>
              </a:rPr>
              <a:t>их </a:t>
            </a:r>
            <a:r>
              <a:rPr sz="900" spc="25" dirty="0">
                <a:latin typeface="Arial Narrow"/>
                <a:cs typeface="Arial Narrow"/>
              </a:rPr>
              <a:t>поверхность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эпоксидных</a:t>
            </a:r>
            <a:r>
              <a:rPr sz="900" spc="14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мастик, 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которые сегодня </a:t>
            </a:r>
            <a:r>
              <a:rPr sz="900" spc="15" dirty="0">
                <a:latin typeface="Arial Narrow"/>
                <a:cs typeface="Arial Narrow"/>
              </a:rPr>
              <a:t>представлены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30" dirty="0">
                <a:latin typeface="Arial Narrow"/>
                <a:cs typeface="Arial Narrow"/>
              </a:rPr>
              <a:t>рынке различными марка-</a:t>
            </a:r>
            <a:endParaRPr sz="9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45" dirty="0">
                <a:latin typeface="Arial Narrow"/>
                <a:cs typeface="Arial Narrow"/>
              </a:rPr>
              <a:t>ми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35" dirty="0">
                <a:latin typeface="Arial Narrow"/>
                <a:cs typeface="Arial Narrow"/>
              </a:rPr>
              <a:t>российского, </a:t>
            </a:r>
            <a:r>
              <a:rPr sz="900" spc="25" dirty="0">
                <a:latin typeface="Arial Narrow"/>
                <a:cs typeface="Arial Narrow"/>
              </a:rPr>
              <a:t>так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зарубежного</a:t>
            </a:r>
            <a:r>
              <a:rPr sz="900" spc="-114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производства.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10" dirty="0">
                <a:latin typeface="Arial Narrow"/>
                <a:cs typeface="Arial Narrow"/>
              </a:rPr>
              <a:t>Среди </a:t>
            </a:r>
            <a:r>
              <a:rPr sz="900" spc="25" dirty="0">
                <a:latin typeface="Arial Narrow"/>
                <a:cs typeface="Arial Narrow"/>
              </a:rPr>
              <a:t>преимуществ этой </a:t>
            </a:r>
            <a:r>
              <a:rPr sz="900" spc="30" dirty="0">
                <a:latin typeface="Arial Narrow"/>
                <a:cs typeface="Arial Narrow"/>
              </a:rPr>
              <a:t>технологии антикоррозионной  защиты </a:t>
            </a:r>
            <a:r>
              <a:rPr sz="900" spc="50" dirty="0">
                <a:latin typeface="Arial Narrow"/>
                <a:cs typeface="Arial Narrow"/>
              </a:rPr>
              <a:t>можно </a:t>
            </a:r>
            <a:r>
              <a:rPr sz="900" spc="20" dirty="0">
                <a:latin typeface="Arial Narrow"/>
                <a:cs typeface="Arial Narrow"/>
              </a:rPr>
              <a:t>выделить: </a:t>
            </a:r>
            <a:r>
              <a:rPr sz="900" spc="40" dirty="0">
                <a:latin typeface="Arial Narrow"/>
                <a:cs typeface="Arial Narrow"/>
              </a:rPr>
              <a:t>возможность </a:t>
            </a:r>
            <a:r>
              <a:rPr sz="900" spc="25" dirty="0">
                <a:latin typeface="Arial Narrow"/>
                <a:cs typeface="Arial Narrow"/>
              </a:rPr>
              <a:t>применения </a:t>
            </a:r>
            <a:r>
              <a:rPr sz="900" spc="30" dirty="0">
                <a:latin typeface="Arial Narrow"/>
                <a:cs typeface="Arial Narrow"/>
              </a:rPr>
              <a:t>под </a:t>
            </a:r>
            <a:r>
              <a:rPr sz="900" spc="35" dirty="0">
                <a:latin typeface="Arial Narrow"/>
                <a:cs typeface="Arial Narrow"/>
              </a:rPr>
              <a:t>во-  </a:t>
            </a:r>
            <a:r>
              <a:rPr sz="900" spc="30" dirty="0">
                <a:latin typeface="Arial Narrow"/>
                <a:cs typeface="Arial Narrow"/>
              </a:rPr>
              <a:t>дой </a:t>
            </a:r>
            <a:r>
              <a:rPr sz="900" spc="20" dirty="0">
                <a:latin typeface="Arial Narrow"/>
                <a:cs typeface="Arial Narrow"/>
              </a:rPr>
              <a:t>без </a:t>
            </a:r>
            <a:r>
              <a:rPr sz="900" spc="30" dirty="0">
                <a:latin typeface="Arial Narrow"/>
                <a:cs typeface="Arial Narrow"/>
              </a:rPr>
              <a:t>гермокамер (что </a:t>
            </a:r>
            <a:r>
              <a:rPr sz="900" spc="10" dirty="0">
                <a:latin typeface="Arial Narrow"/>
                <a:cs typeface="Arial Narrow"/>
              </a:rPr>
              <a:t>удешевляет </a:t>
            </a:r>
            <a:r>
              <a:rPr sz="900" spc="30" dirty="0">
                <a:latin typeface="Arial Narrow"/>
                <a:cs typeface="Arial Narrow"/>
              </a:rPr>
              <a:t>стоимость </a:t>
            </a:r>
            <a:r>
              <a:rPr sz="900" spc="20" dirty="0">
                <a:latin typeface="Arial Narrow"/>
                <a:cs typeface="Arial Narrow"/>
              </a:rPr>
              <a:t>работ), </a:t>
            </a:r>
            <a:r>
              <a:rPr sz="900" spc="50" dirty="0">
                <a:latin typeface="Arial Narrow"/>
                <a:cs typeface="Arial Narrow"/>
              </a:rPr>
              <a:t>ми-  </a:t>
            </a:r>
            <a:r>
              <a:rPr sz="900" spc="25" dirty="0">
                <a:latin typeface="Arial Narrow"/>
                <a:cs typeface="Arial Narrow"/>
              </a:rPr>
              <a:t>нимальное применение специального </a:t>
            </a:r>
            <a:r>
              <a:rPr sz="900" spc="20" dirty="0">
                <a:latin typeface="Arial Narrow"/>
                <a:cs typeface="Arial Narrow"/>
              </a:rPr>
              <a:t>оборудования; </a:t>
            </a:r>
            <a:r>
              <a:rPr sz="900" spc="40" dirty="0">
                <a:latin typeface="Arial Narrow"/>
                <a:cs typeface="Arial Narrow"/>
              </a:rPr>
              <a:t>воз-  можность </a:t>
            </a:r>
            <a:r>
              <a:rPr sz="900" spc="15" dirty="0">
                <a:latin typeface="Arial Narrow"/>
                <a:cs typeface="Arial Narrow"/>
              </a:rPr>
              <a:t>нанесения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0" dirty="0">
                <a:latin typeface="Arial Narrow"/>
                <a:cs typeface="Arial Narrow"/>
              </a:rPr>
              <a:t>элементы </a:t>
            </a:r>
            <a:r>
              <a:rPr sz="900" spc="40" dirty="0">
                <a:latin typeface="Arial Narrow"/>
                <a:cs typeface="Arial Narrow"/>
              </a:rPr>
              <a:t>сложной </a:t>
            </a:r>
            <a:r>
              <a:rPr sz="900" spc="25" dirty="0">
                <a:latin typeface="Arial Narrow"/>
                <a:cs typeface="Arial Narrow"/>
              </a:rPr>
              <a:t>геометрической  </a:t>
            </a:r>
            <a:r>
              <a:rPr sz="900" spc="45" dirty="0">
                <a:latin typeface="Arial Narrow"/>
                <a:cs typeface="Arial Narrow"/>
              </a:rPr>
              <a:t>формы </a:t>
            </a:r>
            <a:r>
              <a:rPr sz="900" spc="65" dirty="0">
                <a:latin typeface="Arial Narrow"/>
                <a:cs typeface="Arial Narrow"/>
              </a:rPr>
              <a:t>(к </a:t>
            </a:r>
            <a:r>
              <a:rPr sz="900" spc="25" dirty="0">
                <a:latin typeface="Arial Narrow"/>
                <a:cs typeface="Arial Narrow"/>
              </a:rPr>
              <a:t>примеру, </a:t>
            </a:r>
            <a:r>
              <a:rPr sz="900" spc="30" dirty="0">
                <a:latin typeface="Arial Narrow"/>
                <a:cs typeface="Arial Narrow"/>
              </a:rPr>
              <a:t>шпунты); прочность покрытия. </a:t>
            </a:r>
            <a:r>
              <a:rPr sz="900" spc="10" dirty="0">
                <a:latin typeface="Arial Narrow"/>
                <a:cs typeface="Arial Narrow"/>
              </a:rPr>
              <a:t>Однако, 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25" dirty="0">
                <a:latin typeface="Arial Narrow"/>
                <a:cs typeface="Arial Narrow"/>
              </a:rPr>
              <a:t>показывает </a:t>
            </a:r>
            <a:r>
              <a:rPr sz="900" spc="30" dirty="0">
                <a:latin typeface="Arial Narrow"/>
                <a:cs typeface="Arial Narrow"/>
              </a:rPr>
              <a:t>опыт </a:t>
            </a:r>
            <a:r>
              <a:rPr sz="900" spc="25" dirty="0">
                <a:latin typeface="Arial Narrow"/>
                <a:cs typeface="Arial Narrow"/>
              </a:rPr>
              <a:t>применения, </a:t>
            </a:r>
            <a:r>
              <a:rPr sz="900" spc="20" dirty="0">
                <a:latin typeface="Arial Narrow"/>
                <a:cs typeface="Arial Narrow"/>
              </a:rPr>
              <a:t>у </a:t>
            </a:r>
            <a:r>
              <a:rPr sz="900" spc="30" dirty="0">
                <a:latin typeface="Arial Narrow"/>
                <a:cs typeface="Arial Narrow"/>
              </a:rPr>
              <a:t>технологии </a:t>
            </a:r>
            <a:r>
              <a:rPr sz="900" spc="15" dirty="0">
                <a:latin typeface="Arial Narrow"/>
                <a:cs typeface="Arial Narrow"/>
              </a:rPr>
              <a:t>есть </a:t>
            </a:r>
            <a:r>
              <a:rPr sz="900" spc="25" dirty="0">
                <a:latin typeface="Arial Narrow"/>
                <a:cs typeface="Arial Narrow"/>
              </a:rPr>
              <a:t>значи-  </a:t>
            </a:r>
            <a:r>
              <a:rPr sz="900" spc="15" dirty="0">
                <a:latin typeface="Arial Narrow"/>
                <a:cs typeface="Arial Narrow"/>
              </a:rPr>
              <a:t>тельные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минусы:</a:t>
            </a:r>
            <a:endParaRPr sz="900">
              <a:latin typeface="Arial Narrow"/>
              <a:cs typeface="Arial Narrow"/>
            </a:endParaRPr>
          </a:p>
          <a:p>
            <a:pPr marL="192405" marR="5080" indent="-101600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20" dirty="0">
                <a:latin typeface="Arial Narrow"/>
                <a:cs typeface="Arial Narrow"/>
              </a:rPr>
              <a:t>трудно </a:t>
            </a:r>
            <a:r>
              <a:rPr sz="900" spc="25" dirty="0">
                <a:latin typeface="Arial Narrow"/>
                <a:cs typeface="Arial Narrow"/>
              </a:rPr>
              <a:t>наносится </a:t>
            </a:r>
            <a:r>
              <a:rPr sz="900" spc="30" dirty="0">
                <a:latin typeface="Arial Narrow"/>
                <a:cs typeface="Arial Narrow"/>
              </a:rPr>
              <a:t>под водой (плохо </a:t>
            </a:r>
            <a:r>
              <a:rPr sz="900" spc="15" dirty="0">
                <a:latin typeface="Arial Narrow"/>
                <a:cs typeface="Arial Narrow"/>
              </a:rPr>
              <a:t>размазывается,  </a:t>
            </a:r>
            <a:r>
              <a:rPr sz="900" spc="20" dirty="0">
                <a:latin typeface="Arial Narrow"/>
                <a:cs typeface="Arial Narrow"/>
              </a:rPr>
              <a:t>всплывает);</a:t>
            </a:r>
            <a:endParaRPr sz="900">
              <a:latin typeface="Arial Narrow"/>
              <a:cs typeface="Arial Narrow"/>
            </a:endParaRPr>
          </a:p>
          <a:p>
            <a:pPr marL="192405" indent="-101600">
              <a:lnSpc>
                <a:spcPct val="100000"/>
              </a:lnSpc>
              <a:spcBef>
                <a:spcPts val="120"/>
              </a:spcBef>
              <a:buChar char="•"/>
              <a:tabLst>
                <a:tab pos="193040" algn="l"/>
              </a:tabLst>
            </a:pPr>
            <a:r>
              <a:rPr sz="900" spc="40" dirty="0">
                <a:latin typeface="Arial Narrow"/>
                <a:cs typeface="Arial Narrow"/>
              </a:rPr>
              <a:t>сложно </a:t>
            </a:r>
            <a:r>
              <a:rPr sz="900" spc="25" dirty="0">
                <a:latin typeface="Arial Narrow"/>
                <a:cs typeface="Arial Narrow"/>
              </a:rPr>
              <a:t>выдержать </a:t>
            </a:r>
            <a:r>
              <a:rPr sz="900" spc="35" dirty="0">
                <a:latin typeface="Arial Narrow"/>
                <a:cs typeface="Arial Narrow"/>
              </a:rPr>
              <a:t>проектную </a:t>
            </a:r>
            <a:r>
              <a:rPr sz="900" spc="30" dirty="0">
                <a:latin typeface="Arial Narrow"/>
                <a:cs typeface="Arial Narrow"/>
              </a:rPr>
              <a:t>толщину</a:t>
            </a:r>
            <a:r>
              <a:rPr sz="900" spc="-5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нанесения;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25" dirty="0">
                <a:latin typeface="Arial Narrow"/>
                <a:cs typeface="Arial Narrow"/>
              </a:rPr>
              <a:t>неконтролируемая адгезия </a:t>
            </a:r>
            <a:r>
              <a:rPr sz="900" spc="35" dirty="0">
                <a:latin typeface="Arial Narrow"/>
                <a:cs typeface="Arial Narrow"/>
              </a:rPr>
              <a:t>по </a:t>
            </a:r>
            <a:r>
              <a:rPr sz="900" spc="30" dirty="0">
                <a:latin typeface="Arial Narrow"/>
                <a:cs typeface="Arial Narrow"/>
              </a:rPr>
              <a:t>причине </a:t>
            </a:r>
            <a:r>
              <a:rPr sz="900" spc="25" dirty="0">
                <a:latin typeface="Arial Narrow"/>
                <a:cs typeface="Arial Narrow"/>
              </a:rPr>
              <a:t>трудоемкой </a:t>
            </a:r>
            <a:r>
              <a:rPr sz="900" spc="35" dirty="0">
                <a:latin typeface="Arial Narrow"/>
                <a:cs typeface="Arial Narrow"/>
              </a:rPr>
              <a:t>под-  </a:t>
            </a:r>
            <a:r>
              <a:rPr sz="900" spc="40" dirty="0">
                <a:latin typeface="Arial Narrow"/>
                <a:cs typeface="Arial Narrow"/>
              </a:rPr>
              <a:t>готовки </a:t>
            </a:r>
            <a:r>
              <a:rPr sz="900" spc="25" dirty="0">
                <a:latin typeface="Arial Narrow"/>
                <a:cs typeface="Arial Narrow"/>
              </a:rPr>
              <a:t>поверхности </a:t>
            </a:r>
            <a:r>
              <a:rPr sz="900" spc="30" dirty="0">
                <a:latin typeface="Arial Narrow"/>
                <a:cs typeface="Arial Narrow"/>
              </a:rPr>
              <a:t>под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водой;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35" dirty="0">
                <a:latin typeface="Arial Narrow"/>
                <a:cs typeface="Arial Narrow"/>
              </a:rPr>
              <a:t>невозможность </a:t>
            </a:r>
            <a:r>
              <a:rPr sz="900" spc="25" dirty="0">
                <a:latin typeface="Arial Narrow"/>
                <a:cs typeface="Arial Narrow"/>
              </a:rPr>
              <a:t>контролировать состояние защищаемой  поверхности </a:t>
            </a:r>
            <a:r>
              <a:rPr sz="900" spc="20" dirty="0">
                <a:latin typeface="Arial Narrow"/>
                <a:cs typeface="Arial Narrow"/>
              </a:rPr>
              <a:t>после </a:t>
            </a:r>
            <a:r>
              <a:rPr sz="900" spc="15" dirty="0">
                <a:latin typeface="Arial Narrow"/>
                <a:cs typeface="Arial Narrow"/>
              </a:rPr>
              <a:t>нанесения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материала.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30" dirty="0">
                <a:latin typeface="Arial Narrow"/>
                <a:cs typeface="Arial Narrow"/>
              </a:rPr>
              <a:t>Эффективность </a:t>
            </a:r>
            <a:r>
              <a:rPr sz="900" spc="25" dirty="0">
                <a:latin typeface="Arial Narrow"/>
                <a:cs typeface="Arial Narrow"/>
              </a:rPr>
              <a:t>этой </a:t>
            </a:r>
            <a:r>
              <a:rPr sz="900" spc="30" dirty="0">
                <a:latin typeface="Arial Narrow"/>
                <a:cs typeface="Arial Narrow"/>
              </a:rPr>
              <a:t>технологии </a:t>
            </a:r>
            <a:r>
              <a:rPr sz="900" spc="25" dirty="0">
                <a:latin typeface="Arial Narrow"/>
                <a:cs typeface="Arial Narrow"/>
              </a:rPr>
              <a:t>во </a:t>
            </a:r>
            <a:r>
              <a:rPr sz="900" spc="45" dirty="0">
                <a:latin typeface="Arial Narrow"/>
                <a:cs typeface="Arial Narrow"/>
              </a:rPr>
              <a:t>многом </a:t>
            </a:r>
            <a:r>
              <a:rPr sz="900" spc="25" dirty="0">
                <a:latin typeface="Arial Narrow"/>
                <a:cs typeface="Arial Narrow"/>
              </a:rPr>
              <a:t>зависит </a:t>
            </a:r>
            <a:r>
              <a:rPr sz="900" spc="20" dirty="0">
                <a:latin typeface="Arial Narrow"/>
                <a:cs typeface="Arial Narrow"/>
              </a:rPr>
              <a:t>от  </a:t>
            </a:r>
            <a:r>
              <a:rPr sz="900" spc="30" dirty="0">
                <a:latin typeface="Arial Narrow"/>
                <a:cs typeface="Arial Narrow"/>
              </a:rPr>
              <a:t>профессионализма той </a:t>
            </a:r>
            <a:r>
              <a:rPr sz="900" spc="35" dirty="0">
                <a:latin typeface="Arial Narrow"/>
                <a:cs typeface="Arial Narrow"/>
              </a:rPr>
              <a:t>службы, </a:t>
            </a:r>
            <a:r>
              <a:rPr sz="900" spc="25" dirty="0">
                <a:latin typeface="Arial Narrow"/>
                <a:cs typeface="Arial Narrow"/>
              </a:rPr>
              <a:t>которая </a:t>
            </a:r>
            <a:r>
              <a:rPr sz="900" spc="5" dirty="0">
                <a:latin typeface="Arial Narrow"/>
                <a:cs typeface="Arial Narrow"/>
              </a:rPr>
              <a:t>будет</a:t>
            </a:r>
            <a:r>
              <a:rPr sz="900" spc="-5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осуществлять  </a:t>
            </a:r>
            <a:r>
              <a:rPr sz="900" spc="15" dirty="0">
                <a:latin typeface="Arial Narrow"/>
                <a:cs typeface="Arial Narrow"/>
              </a:rPr>
              <a:t>нанесение </a:t>
            </a:r>
            <a:r>
              <a:rPr sz="900" spc="35" dirty="0">
                <a:latin typeface="Arial Narrow"/>
                <a:cs typeface="Arial Narrow"/>
              </a:rPr>
              <a:t>защитного </a:t>
            </a:r>
            <a:r>
              <a:rPr sz="900" spc="30" dirty="0">
                <a:latin typeface="Arial Narrow"/>
                <a:cs typeface="Arial Narrow"/>
              </a:rPr>
              <a:t>покрытия: играют </a:t>
            </a:r>
            <a:r>
              <a:rPr sz="900" spc="25" dirty="0">
                <a:latin typeface="Arial Narrow"/>
                <a:cs typeface="Arial Narrow"/>
              </a:rPr>
              <a:t>роль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равномерность,  </a:t>
            </a:r>
            <a:r>
              <a:rPr sz="900" spc="25" dirty="0">
                <a:latin typeface="Arial Narrow"/>
                <a:cs typeface="Arial Narrow"/>
              </a:rPr>
              <a:t>толщина </a:t>
            </a:r>
            <a:r>
              <a:rPr sz="900" spc="20" dirty="0">
                <a:latin typeface="Arial Narrow"/>
                <a:cs typeface="Arial Narrow"/>
              </a:rPr>
              <a:t>слоя, отсутствие </a:t>
            </a:r>
            <a:r>
              <a:rPr sz="900" spc="30" dirty="0">
                <a:latin typeface="Arial Narrow"/>
                <a:cs typeface="Arial Narrow"/>
              </a:rPr>
              <a:t>прочих </a:t>
            </a:r>
            <a:r>
              <a:rPr sz="900" spc="25" dirty="0">
                <a:latin typeface="Arial Narrow"/>
                <a:cs typeface="Arial Narrow"/>
              </a:rPr>
              <a:t>дефектов. При </a:t>
            </a:r>
            <a:r>
              <a:rPr sz="900" spc="30" dirty="0">
                <a:latin typeface="Arial Narrow"/>
                <a:cs typeface="Arial Narrow"/>
              </a:rPr>
              <a:t>обнаруже-  </a:t>
            </a:r>
            <a:r>
              <a:rPr sz="900" spc="35" dirty="0">
                <a:latin typeface="Arial Narrow"/>
                <a:cs typeface="Arial Narrow"/>
              </a:rPr>
              <a:t>нии </a:t>
            </a:r>
            <a:r>
              <a:rPr sz="900" spc="25" dirty="0">
                <a:latin typeface="Arial Narrow"/>
                <a:cs typeface="Arial Narrow"/>
              </a:rPr>
              <a:t>участков </a:t>
            </a:r>
            <a:r>
              <a:rPr sz="900" spc="35" dirty="0">
                <a:latin typeface="Arial Narrow"/>
                <a:cs typeface="Arial Narrow"/>
              </a:rPr>
              <a:t>покрытия </a:t>
            </a:r>
            <a:r>
              <a:rPr sz="900" spc="20" dirty="0">
                <a:latin typeface="Arial Narrow"/>
                <a:cs typeface="Arial Narrow"/>
              </a:rPr>
              <a:t>недостаточной </a:t>
            </a:r>
            <a:r>
              <a:rPr sz="900" spc="30" dirty="0">
                <a:latin typeface="Arial Narrow"/>
                <a:cs typeface="Arial Narrow"/>
              </a:rPr>
              <a:t>толщины,</a:t>
            </a:r>
            <a:r>
              <a:rPr sz="900" spc="-8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необходимо  </a:t>
            </a:r>
            <a:r>
              <a:rPr sz="900" spc="15" dirty="0">
                <a:latin typeface="Arial Narrow"/>
                <a:cs typeface="Arial Narrow"/>
              </a:rPr>
              <a:t>нанести </a:t>
            </a:r>
            <a:r>
              <a:rPr sz="900" spc="25" dirty="0">
                <a:latin typeface="Arial Narrow"/>
                <a:cs typeface="Arial Narrow"/>
              </a:rPr>
              <a:t>дополнительный </a:t>
            </a:r>
            <a:r>
              <a:rPr sz="900" spc="30" dirty="0">
                <a:latin typeface="Arial Narrow"/>
                <a:cs typeface="Arial Narrow"/>
              </a:rPr>
              <a:t>слой</a:t>
            </a:r>
            <a:r>
              <a:rPr sz="900" spc="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материала.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ts val="1200"/>
              </a:lnSpc>
              <a:spcBef>
                <a:spcPts val="60"/>
              </a:spcBef>
            </a:pPr>
            <a:r>
              <a:rPr sz="900" spc="15" dirty="0">
                <a:latin typeface="Arial Narrow"/>
                <a:cs typeface="Arial Narrow"/>
              </a:rPr>
              <a:t>При </a:t>
            </a:r>
            <a:r>
              <a:rPr sz="900" spc="5" dirty="0">
                <a:latin typeface="Arial Narrow"/>
                <a:cs typeface="Arial Narrow"/>
              </a:rPr>
              <a:t>работе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5" dirty="0">
                <a:latin typeface="Arial Narrow"/>
                <a:cs typeface="Arial Narrow"/>
              </a:rPr>
              <a:t>эпоксидными </a:t>
            </a:r>
            <a:r>
              <a:rPr sz="900" spc="5" dirty="0">
                <a:latin typeface="Arial Narrow"/>
                <a:cs typeface="Arial Narrow"/>
              </a:rPr>
              <a:t>материалами </a:t>
            </a:r>
            <a:r>
              <a:rPr sz="900" spc="15" dirty="0">
                <a:latin typeface="Arial Narrow"/>
                <a:cs typeface="Arial Narrow"/>
              </a:rPr>
              <a:t>очень </a:t>
            </a:r>
            <a:r>
              <a:rPr sz="900" spc="30" dirty="0">
                <a:latin typeface="Arial Narrow"/>
                <a:cs typeface="Arial Narrow"/>
              </a:rPr>
              <a:t>важны-  </a:t>
            </a:r>
            <a:r>
              <a:rPr sz="900" spc="40" dirty="0">
                <a:latin typeface="Arial Narrow"/>
                <a:cs typeface="Arial Narrow"/>
              </a:rPr>
              <a:t>ми </a:t>
            </a:r>
            <a:r>
              <a:rPr sz="900" spc="10" dirty="0">
                <a:latin typeface="Arial Narrow"/>
                <a:cs typeface="Arial Narrow"/>
              </a:rPr>
              <a:t>параметрами </a:t>
            </a:r>
            <a:r>
              <a:rPr sz="900" spc="15" dirty="0">
                <a:latin typeface="Arial Narrow"/>
                <a:cs typeface="Arial Narrow"/>
              </a:rPr>
              <a:t>являются адгезия </a:t>
            </a:r>
            <a:r>
              <a:rPr sz="900" spc="25" dirty="0">
                <a:latin typeface="Arial Narrow"/>
                <a:cs typeface="Arial Narrow"/>
              </a:rPr>
              <a:t>изоляционного</a:t>
            </a:r>
            <a:r>
              <a:rPr sz="900" spc="8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материала</a:t>
            </a:r>
            <a:endParaRPr sz="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49" y="9980687"/>
            <a:ext cx="43332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20" dirty="0">
                <a:latin typeface="Georgia"/>
                <a:cs typeface="Georgia"/>
              </a:rPr>
              <a:t>ГИДРОТЕХНИЧЕСКОЕ </a:t>
            </a:r>
            <a:r>
              <a:rPr sz="600" b="1" spc="-110" dirty="0">
                <a:latin typeface="Georgia"/>
                <a:cs typeface="Georgia"/>
              </a:rPr>
              <a:t>СТРОИТЕЛЬСТВО, </a:t>
            </a:r>
            <a:r>
              <a:rPr sz="600" b="1" spc="-120" dirty="0">
                <a:latin typeface="Georgia"/>
                <a:cs typeface="Georgia"/>
              </a:rPr>
              <a:t>ТЕХНОЛОГИИ, ОБОРУДОВАНИЕ </a:t>
            </a:r>
            <a:r>
              <a:rPr sz="600" b="1" spc="-140" dirty="0">
                <a:latin typeface="Georgia"/>
                <a:cs typeface="Georgia"/>
              </a:rPr>
              <a:t>И </a:t>
            </a:r>
            <a:r>
              <a:rPr sz="600" b="1" spc="-114" dirty="0">
                <a:latin typeface="Georgia"/>
                <a:cs typeface="Georgia"/>
              </a:rPr>
              <a:t>МАТЕРИАЛЫ, </a:t>
            </a:r>
            <a:r>
              <a:rPr sz="600" b="1" spc="-125" dirty="0">
                <a:latin typeface="Georgia"/>
                <a:cs typeface="Georgia"/>
              </a:rPr>
              <a:t>ИННОВАЦИИ, </a:t>
            </a:r>
            <a:r>
              <a:rPr sz="600" b="1" spc="-135" dirty="0">
                <a:latin typeface="Georgia"/>
                <a:cs typeface="Georgia"/>
              </a:rPr>
              <a:t>ВЕДУЩИЕ </a:t>
            </a:r>
            <a:r>
              <a:rPr sz="600" b="1" spc="-125" dirty="0">
                <a:latin typeface="Georgia"/>
                <a:cs typeface="Georgia"/>
              </a:rPr>
              <a:t>СПЕЦИАЛИСТЫ</a:t>
            </a:r>
            <a:endParaRPr sz="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400" y="1799964"/>
            <a:ext cx="1397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latin typeface="Gill Sans MT"/>
                <a:cs typeface="Gill Sans MT"/>
              </a:rPr>
              <a:t>76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95220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6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7299" y="620312"/>
            <a:ext cx="290576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95"/>
              </a:spcBef>
            </a:pPr>
            <a:r>
              <a:rPr sz="900" spc="20" dirty="0">
                <a:latin typeface="Arial Narrow"/>
                <a:cs typeface="Arial Narrow"/>
              </a:rPr>
              <a:t>специалистами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0" dirty="0">
                <a:latin typeface="Arial Narrow"/>
                <a:cs typeface="Arial Narrow"/>
              </a:rPr>
              <a:t>был </a:t>
            </a:r>
            <a:r>
              <a:rPr sz="900" spc="15" dirty="0">
                <a:latin typeface="Arial Narrow"/>
                <a:cs typeface="Arial Narrow"/>
              </a:rPr>
              <a:t>случаен, </a:t>
            </a:r>
            <a:r>
              <a:rPr sz="900" spc="25" dirty="0">
                <a:latin typeface="Arial Narrow"/>
                <a:cs typeface="Arial Narrow"/>
              </a:rPr>
              <a:t>основаниями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-10" dirty="0">
                <a:latin typeface="Arial Narrow"/>
                <a:cs typeface="Arial Narrow"/>
              </a:rPr>
              <a:t>ее </a:t>
            </a:r>
            <a:r>
              <a:rPr sz="900" spc="20" dirty="0">
                <a:latin typeface="Arial Narrow"/>
                <a:cs typeface="Arial Narrow"/>
              </a:rPr>
              <a:t>выбора  </a:t>
            </a:r>
            <a:r>
              <a:rPr sz="900" spc="35" dirty="0">
                <a:latin typeface="Arial Narrow"/>
                <a:cs typeface="Arial Narrow"/>
              </a:rPr>
              <a:t>послужили </a:t>
            </a:r>
            <a:r>
              <a:rPr sz="900" spc="20" dirty="0">
                <a:latin typeface="Arial Narrow"/>
                <a:cs typeface="Arial Narrow"/>
              </a:rPr>
              <a:t>такие серьезные преимущества,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как: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ts val="1200"/>
              </a:lnSpc>
              <a:spcBef>
                <a:spcPts val="60"/>
              </a:spcBef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20" dirty="0">
                <a:latin typeface="Arial Narrow"/>
                <a:cs typeface="Arial Narrow"/>
              </a:rPr>
              <a:t>надежная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долговременная защита, </a:t>
            </a:r>
            <a:r>
              <a:rPr sz="900" spc="40" dirty="0">
                <a:latin typeface="Arial Narrow"/>
                <a:cs typeface="Arial Narrow"/>
              </a:rPr>
              <a:t>срок </a:t>
            </a:r>
            <a:r>
              <a:rPr sz="900" spc="25" dirty="0">
                <a:latin typeface="Arial Narrow"/>
                <a:cs typeface="Arial Narrow"/>
              </a:rPr>
              <a:t>эксплуата-  </a:t>
            </a:r>
            <a:r>
              <a:rPr sz="900" spc="35" dirty="0">
                <a:latin typeface="Arial Narrow"/>
                <a:cs typeface="Arial Narrow"/>
              </a:rPr>
              <a:t>ции </a:t>
            </a:r>
            <a:r>
              <a:rPr sz="900" spc="10" dirty="0">
                <a:latin typeface="Arial Narrow"/>
                <a:cs typeface="Arial Narrow"/>
              </a:rPr>
              <a:t>не менее </a:t>
            </a:r>
            <a:r>
              <a:rPr sz="900" spc="30" dirty="0">
                <a:latin typeface="Arial Narrow"/>
                <a:cs typeface="Arial Narrow"/>
              </a:rPr>
              <a:t>15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лет;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ts val="1200"/>
              </a:lnSpc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5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возможность </a:t>
            </a:r>
            <a:r>
              <a:rPr sz="900" spc="15" dirty="0">
                <a:latin typeface="Arial Narrow"/>
                <a:cs typeface="Arial Narrow"/>
              </a:rPr>
              <a:t>нанесения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поверхности, </a:t>
            </a:r>
            <a:r>
              <a:rPr sz="900" spc="20" dirty="0">
                <a:latin typeface="Arial Narrow"/>
                <a:cs typeface="Arial Narrow"/>
              </a:rPr>
              <a:t>находящиеся 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15" dirty="0">
                <a:latin typeface="Arial Narrow"/>
                <a:cs typeface="Arial Narrow"/>
              </a:rPr>
              <a:t>над </a:t>
            </a:r>
            <a:r>
              <a:rPr sz="900" spc="25" dirty="0">
                <a:latin typeface="Arial Narrow"/>
                <a:cs typeface="Arial Narrow"/>
              </a:rPr>
              <a:t>водой, так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под</a:t>
            </a:r>
            <a:r>
              <a:rPr sz="900" spc="-7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водой;</a:t>
            </a:r>
            <a:endParaRPr sz="900">
              <a:latin typeface="Arial Narrow"/>
              <a:cs typeface="Arial Narrow"/>
            </a:endParaRPr>
          </a:p>
          <a:p>
            <a:pPr marL="192405" indent="-101600">
              <a:lnSpc>
                <a:spcPct val="100000"/>
              </a:lnSpc>
              <a:spcBef>
                <a:spcPts val="60"/>
              </a:spcBef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4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подготовка </a:t>
            </a:r>
            <a:r>
              <a:rPr sz="900" spc="25" dirty="0">
                <a:latin typeface="Arial Narrow"/>
                <a:cs typeface="Arial Narrow"/>
              </a:rPr>
              <a:t>поверхности до </a:t>
            </a:r>
            <a:r>
              <a:rPr sz="900" spc="20" dirty="0">
                <a:latin typeface="Arial Narrow"/>
                <a:cs typeface="Arial Narrow"/>
              </a:rPr>
              <a:t>степени </a:t>
            </a:r>
            <a:r>
              <a:rPr sz="900" spc="15" dirty="0">
                <a:latin typeface="Arial Narrow"/>
                <a:cs typeface="Arial Narrow"/>
              </a:rPr>
              <a:t>St </a:t>
            </a:r>
            <a:r>
              <a:rPr sz="900" spc="30" dirty="0">
                <a:latin typeface="Arial Narrow"/>
                <a:cs typeface="Arial Narrow"/>
              </a:rPr>
              <a:t>2 </a:t>
            </a:r>
            <a:r>
              <a:rPr sz="900" spc="15" dirty="0">
                <a:latin typeface="Arial Narrow"/>
                <a:cs typeface="Arial Narrow"/>
              </a:rPr>
              <a:t>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25" dirty="0">
                <a:latin typeface="Arial Narrow"/>
                <a:cs typeface="Arial Narrow"/>
              </a:rPr>
              <a:t>высокая </a:t>
            </a:r>
            <a:r>
              <a:rPr sz="900" spc="30" dirty="0">
                <a:latin typeface="Arial Narrow"/>
                <a:cs typeface="Arial Narrow"/>
              </a:rPr>
              <a:t>скорость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простота </a:t>
            </a:r>
            <a:r>
              <a:rPr sz="900" spc="15" dirty="0">
                <a:latin typeface="Arial Narrow"/>
                <a:cs typeface="Arial Narrow"/>
              </a:rPr>
              <a:t>нанесения, для </a:t>
            </a:r>
            <a:r>
              <a:rPr sz="900" spc="30" dirty="0">
                <a:latin typeface="Arial Narrow"/>
                <a:cs typeface="Arial Narrow"/>
              </a:rPr>
              <a:t>монтажа  </a:t>
            </a:r>
            <a:r>
              <a:rPr sz="900" spc="10" dirty="0">
                <a:latin typeface="Arial Narrow"/>
                <a:cs typeface="Arial Narrow"/>
              </a:rPr>
              <a:t>не требуется </a:t>
            </a:r>
            <a:r>
              <a:rPr sz="900" spc="20" dirty="0">
                <a:latin typeface="Arial Narrow"/>
                <a:cs typeface="Arial Narrow"/>
              </a:rPr>
              <a:t>специальное оборудование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гермокамеры.;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5" dirty="0">
                <a:latin typeface="Arial Narrow"/>
                <a:cs typeface="Arial Narrow"/>
              </a:rPr>
              <a:t>необходимости </a:t>
            </a:r>
            <a:r>
              <a:rPr sz="900" spc="40" dirty="0">
                <a:latin typeface="Arial Narrow"/>
                <a:cs typeface="Arial Narrow"/>
              </a:rPr>
              <a:t>возможен </a:t>
            </a:r>
            <a:r>
              <a:rPr sz="900" spc="30" dirty="0">
                <a:latin typeface="Arial Narrow"/>
                <a:cs typeface="Arial Narrow"/>
              </a:rPr>
              <a:t>контроль </a:t>
            </a:r>
            <a:r>
              <a:rPr sz="900" spc="25" dirty="0">
                <a:latin typeface="Arial Narrow"/>
                <a:cs typeface="Arial Narrow"/>
              </a:rPr>
              <a:t>состояния  </a:t>
            </a:r>
            <a:r>
              <a:rPr sz="900" spc="35" dirty="0">
                <a:latin typeface="Arial Narrow"/>
                <a:cs typeface="Arial Narrow"/>
              </a:rPr>
              <a:t>конструкций </a:t>
            </a:r>
            <a:r>
              <a:rPr sz="900" spc="25" dirty="0">
                <a:latin typeface="Arial Narrow"/>
                <a:cs typeface="Arial Narrow"/>
              </a:rPr>
              <a:t>(частичный </a:t>
            </a:r>
            <a:r>
              <a:rPr sz="900" spc="30" dirty="0">
                <a:latin typeface="Arial Narrow"/>
                <a:cs typeface="Arial Narrow"/>
              </a:rPr>
              <a:t>демонтаж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обратный </a:t>
            </a:r>
            <a:r>
              <a:rPr sz="900" spc="35" dirty="0">
                <a:latin typeface="Arial Narrow"/>
                <a:cs typeface="Arial Narrow"/>
              </a:rPr>
              <a:t>монтаж  </a:t>
            </a:r>
            <a:r>
              <a:rPr sz="900" spc="25" dirty="0">
                <a:latin typeface="Arial Narrow"/>
                <a:cs typeface="Arial Narrow"/>
              </a:rPr>
              <a:t>системы);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12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ремонтопригодность </a:t>
            </a:r>
            <a:r>
              <a:rPr sz="900" spc="25" dirty="0">
                <a:latin typeface="Arial Narrow"/>
                <a:cs typeface="Arial Narrow"/>
              </a:rPr>
              <a:t>(ремонт </a:t>
            </a:r>
            <a:r>
              <a:rPr sz="900" spc="20" dirty="0">
                <a:latin typeface="Arial Narrow"/>
                <a:cs typeface="Arial Narrow"/>
              </a:rPr>
              <a:t>осуществляется без </a:t>
            </a:r>
            <a:r>
              <a:rPr sz="900" spc="30" dirty="0">
                <a:latin typeface="Arial Narrow"/>
                <a:cs typeface="Arial Narrow"/>
              </a:rPr>
              <a:t>спе-  </a:t>
            </a:r>
            <a:r>
              <a:rPr sz="900" spc="25" dirty="0">
                <a:latin typeface="Arial Narrow"/>
                <a:cs typeface="Arial Narrow"/>
              </a:rPr>
              <a:t>циального </a:t>
            </a:r>
            <a:r>
              <a:rPr sz="900" spc="20" dirty="0">
                <a:latin typeface="Arial Narrow"/>
                <a:cs typeface="Arial Narrow"/>
              </a:rPr>
              <a:t>оборудования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водолазами);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повышенная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надежность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системы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от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механических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по-  </a:t>
            </a:r>
            <a:r>
              <a:rPr sz="900" spc="30" dirty="0">
                <a:latin typeface="Arial Narrow"/>
                <a:cs typeface="Arial Narrow"/>
              </a:rPr>
              <a:t>вреждений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(общая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толщина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системы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3,5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мм,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2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50" dirty="0">
                <a:latin typeface="Arial Narrow"/>
                <a:cs typeface="Arial Narrow"/>
              </a:rPr>
              <a:t>мм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защит-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7248" y="620312"/>
            <a:ext cx="2905760" cy="7340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5080">
              <a:lnSpc>
                <a:spcPct val="111100"/>
              </a:lnSpc>
              <a:spcBef>
                <a:spcPts val="95"/>
              </a:spcBef>
            </a:pPr>
            <a:r>
              <a:rPr sz="900" spc="35" dirty="0">
                <a:latin typeface="Arial Narrow"/>
                <a:cs typeface="Arial Narrow"/>
              </a:rPr>
              <a:t>ный </a:t>
            </a:r>
            <a:r>
              <a:rPr sz="900" spc="45" dirty="0">
                <a:latin typeface="Arial Narrow"/>
                <a:cs typeface="Arial Narrow"/>
              </a:rPr>
              <a:t>кожух, </a:t>
            </a:r>
            <a:r>
              <a:rPr sz="900" spc="25" dirty="0">
                <a:latin typeface="Arial Narrow"/>
                <a:cs typeface="Arial Narrow"/>
              </a:rPr>
              <a:t>1,5 </a:t>
            </a:r>
            <a:r>
              <a:rPr sz="900" spc="50" dirty="0">
                <a:latin typeface="Arial Narrow"/>
                <a:cs typeface="Arial Narrow"/>
              </a:rPr>
              <a:t>мм </a:t>
            </a:r>
            <a:r>
              <a:rPr sz="900" spc="15" dirty="0">
                <a:latin typeface="Arial Narrow"/>
                <a:cs typeface="Arial Narrow"/>
              </a:rPr>
              <a:t>петролатумная </a:t>
            </a:r>
            <a:r>
              <a:rPr sz="900" spc="10" dirty="0">
                <a:latin typeface="Arial Narrow"/>
                <a:cs typeface="Arial Narrow"/>
              </a:rPr>
              <a:t>лента,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20" dirty="0">
                <a:latin typeface="Arial Narrow"/>
                <a:cs typeface="Arial Narrow"/>
              </a:rPr>
              <a:t>сравнения:  </a:t>
            </a:r>
            <a:r>
              <a:rPr sz="900" spc="25" dirty="0">
                <a:latin typeface="Arial Narrow"/>
                <a:cs typeface="Arial Narrow"/>
              </a:rPr>
              <a:t>толщина </a:t>
            </a:r>
            <a:r>
              <a:rPr sz="900" spc="45" dirty="0">
                <a:latin typeface="Arial Narrow"/>
                <a:cs typeface="Arial Narrow"/>
              </a:rPr>
              <a:t>ЛКП </a:t>
            </a:r>
            <a:r>
              <a:rPr sz="900" spc="20" dirty="0">
                <a:latin typeface="Arial Narrow"/>
                <a:cs typeface="Arial Narrow"/>
              </a:rPr>
              <a:t>в среднем </a:t>
            </a:r>
            <a:r>
              <a:rPr sz="900" spc="30" dirty="0">
                <a:latin typeface="Arial Narrow"/>
                <a:cs typeface="Arial Narrow"/>
              </a:rPr>
              <a:t>0,3-–0,6</a:t>
            </a:r>
            <a:r>
              <a:rPr sz="900" spc="-10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мм);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25" dirty="0">
                <a:latin typeface="Arial Narrow"/>
                <a:cs typeface="Arial Narrow"/>
              </a:rPr>
              <a:t>надежность системы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5" dirty="0">
                <a:latin typeface="Arial Narrow"/>
                <a:cs typeface="Arial Narrow"/>
              </a:rPr>
              <a:t>зависит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25" dirty="0">
                <a:latin typeface="Arial Narrow"/>
                <a:cs typeface="Arial Narrow"/>
              </a:rPr>
              <a:t>адгезии, </a:t>
            </a:r>
            <a:r>
              <a:rPr sz="900" spc="35" dirty="0">
                <a:latin typeface="Arial Narrow"/>
                <a:cs typeface="Arial Narrow"/>
              </a:rPr>
              <a:t>которую  </a:t>
            </a:r>
            <a:r>
              <a:rPr sz="900" spc="20" dirty="0">
                <a:latin typeface="Arial Narrow"/>
                <a:cs typeface="Arial Narrow"/>
              </a:rPr>
              <a:t>трудно обеспечить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5" dirty="0">
                <a:latin typeface="Arial Narrow"/>
                <a:cs typeface="Arial Narrow"/>
              </a:rPr>
              <a:t>ремонтных </a:t>
            </a:r>
            <a:r>
              <a:rPr sz="900" spc="10" dirty="0">
                <a:latin typeface="Arial Narrow"/>
                <a:cs typeface="Arial Narrow"/>
              </a:rPr>
              <a:t>работах </a:t>
            </a:r>
            <a:r>
              <a:rPr sz="900" spc="30" dirty="0">
                <a:latin typeface="Arial Narrow"/>
                <a:cs typeface="Arial Narrow"/>
              </a:rPr>
              <a:t>(влажность,  </a:t>
            </a:r>
            <a:r>
              <a:rPr sz="900" spc="25" dirty="0">
                <a:latin typeface="Arial Narrow"/>
                <a:cs typeface="Arial Narrow"/>
              </a:rPr>
              <a:t>соли, </a:t>
            </a:r>
            <a:r>
              <a:rPr sz="900" spc="30" dirty="0">
                <a:latin typeface="Arial Narrow"/>
                <a:cs typeface="Arial Narrow"/>
              </a:rPr>
              <a:t>очистка </a:t>
            </a:r>
            <a:r>
              <a:rPr sz="900" spc="25" dirty="0">
                <a:latin typeface="Arial Narrow"/>
                <a:cs typeface="Arial Narrow"/>
              </a:rPr>
              <a:t>поверхности,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шероховатость);.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25" dirty="0">
                <a:latin typeface="Arial Narrow"/>
                <a:cs typeface="Arial Narrow"/>
              </a:rPr>
              <a:t>технология </a:t>
            </a:r>
            <a:r>
              <a:rPr sz="900" spc="20" dirty="0">
                <a:latin typeface="Arial Narrow"/>
                <a:cs typeface="Arial Narrow"/>
              </a:rPr>
              <a:t>применяется </a:t>
            </a:r>
            <a:r>
              <a:rPr sz="900" spc="25" dirty="0">
                <a:latin typeface="Arial Narrow"/>
                <a:cs typeface="Arial Narrow"/>
              </a:rPr>
              <a:t>во </a:t>
            </a:r>
            <a:r>
              <a:rPr sz="900" spc="40" dirty="0">
                <a:latin typeface="Arial Narrow"/>
                <a:cs typeface="Arial Narrow"/>
              </a:rPr>
              <a:t>многих </a:t>
            </a:r>
            <a:r>
              <a:rPr sz="900" spc="15" dirty="0">
                <a:latin typeface="Arial Narrow"/>
                <a:cs typeface="Arial Narrow"/>
              </a:rPr>
              <a:t>странах </a:t>
            </a:r>
            <a:r>
              <a:rPr sz="900" spc="25" dirty="0">
                <a:latin typeface="Arial Narrow"/>
                <a:cs typeface="Arial Narrow"/>
              </a:rPr>
              <a:t>мира </a:t>
            </a:r>
            <a:r>
              <a:rPr sz="900" spc="15" dirty="0">
                <a:latin typeface="Arial Narrow"/>
                <a:cs typeface="Arial Narrow"/>
              </a:rPr>
              <a:t>(Герма-  </a:t>
            </a:r>
            <a:r>
              <a:rPr sz="900" spc="25" dirty="0">
                <a:latin typeface="Arial Narrow"/>
                <a:cs typeface="Arial Narrow"/>
              </a:rPr>
              <a:t>ния, </a:t>
            </a:r>
            <a:r>
              <a:rPr sz="900" spc="30" dirty="0">
                <a:latin typeface="Arial Narrow"/>
                <a:cs typeface="Arial Narrow"/>
              </a:rPr>
              <a:t>Франция, </a:t>
            </a:r>
            <a:r>
              <a:rPr sz="900" spc="5" dirty="0">
                <a:latin typeface="Arial Narrow"/>
                <a:cs typeface="Arial Narrow"/>
              </a:rPr>
              <a:t>Греция, </a:t>
            </a:r>
            <a:r>
              <a:rPr sz="900" spc="20" dirty="0">
                <a:latin typeface="Arial Narrow"/>
                <a:cs typeface="Arial Narrow"/>
              </a:rPr>
              <a:t>Испания, страны </a:t>
            </a:r>
            <a:r>
              <a:rPr sz="900" spc="35" dirty="0">
                <a:latin typeface="Arial Narrow"/>
                <a:cs typeface="Arial Narrow"/>
              </a:rPr>
              <a:t>Латинской </a:t>
            </a:r>
            <a:r>
              <a:rPr sz="900" spc="25" dirty="0">
                <a:latin typeface="Arial Narrow"/>
                <a:cs typeface="Arial Narrow"/>
              </a:rPr>
              <a:t>Аме-  </a:t>
            </a:r>
            <a:r>
              <a:rPr sz="900" spc="40" dirty="0">
                <a:latin typeface="Arial Narrow"/>
                <a:cs typeface="Arial Narrow"/>
              </a:rPr>
              <a:t>рики, </a:t>
            </a:r>
            <a:r>
              <a:rPr sz="900" spc="20" dirty="0">
                <a:latin typeface="Arial Narrow"/>
                <a:cs typeface="Arial Narrow"/>
              </a:rPr>
              <a:t>Туркменистан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др.)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доказала </a:t>
            </a:r>
            <a:r>
              <a:rPr sz="900" spc="35" dirty="0">
                <a:latin typeface="Arial Narrow"/>
                <a:cs typeface="Arial Narrow"/>
              </a:rPr>
              <a:t>свою </a:t>
            </a:r>
            <a:r>
              <a:rPr sz="900" spc="40" dirty="0">
                <a:latin typeface="Arial Narrow"/>
                <a:cs typeface="Arial Narrow"/>
              </a:rPr>
              <a:t>эффектив-  </a:t>
            </a:r>
            <a:r>
              <a:rPr sz="900" spc="25" dirty="0">
                <a:latin typeface="Arial Narrow"/>
                <a:cs typeface="Arial Narrow"/>
              </a:rPr>
              <a:t>ность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40" dirty="0">
                <a:latin typeface="Arial Narrow"/>
                <a:cs typeface="Arial Narrow"/>
              </a:rPr>
              <a:t>морской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воде;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ct val="111100"/>
              </a:lnSpc>
              <a:buChar char="•"/>
              <a:tabLst>
                <a:tab pos="193040" algn="l"/>
              </a:tabLst>
            </a:pPr>
            <a:r>
              <a:rPr sz="900" spc="30" dirty="0">
                <a:latin typeface="Arial Narrow"/>
                <a:cs typeface="Arial Narrow"/>
              </a:rPr>
              <a:t>экономична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30" dirty="0">
                <a:latin typeface="Arial Narrow"/>
                <a:cs typeface="Arial Narrow"/>
              </a:rPr>
              <a:t>несколько </a:t>
            </a:r>
            <a:r>
              <a:rPr sz="900" spc="20" dirty="0">
                <a:latin typeface="Arial Narrow"/>
                <a:cs typeface="Arial Narrow"/>
              </a:rPr>
              <a:t>раз </a:t>
            </a:r>
            <a:r>
              <a:rPr sz="900" spc="15" dirty="0">
                <a:latin typeface="Arial Narrow"/>
                <a:cs typeface="Arial Narrow"/>
              </a:rPr>
              <a:t>дешевле </a:t>
            </a:r>
            <a:r>
              <a:rPr sz="900" spc="30" dirty="0">
                <a:latin typeface="Arial Narrow"/>
                <a:cs typeface="Arial Narrow"/>
              </a:rPr>
              <a:t>технологии  окрашивания с </a:t>
            </a:r>
            <a:r>
              <a:rPr sz="900" spc="40" dirty="0">
                <a:latin typeface="Arial Narrow"/>
                <a:cs typeface="Arial Narrow"/>
              </a:rPr>
              <a:t>помощью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гермокамер;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ts val="1200"/>
              </a:lnSpc>
              <a:spcBef>
                <a:spcPts val="60"/>
              </a:spcBef>
              <a:buChar char="•"/>
              <a:tabLst>
                <a:tab pos="193040" algn="l"/>
              </a:tabLst>
            </a:pPr>
            <a:r>
              <a:rPr sz="900" spc="10" dirty="0">
                <a:latin typeface="Arial Narrow"/>
                <a:cs typeface="Arial Narrow"/>
              </a:rPr>
              <a:t>значительно </a:t>
            </a:r>
            <a:r>
              <a:rPr sz="900" spc="15" dirty="0">
                <a:latin typeface="Arial Narrow"/>
                <a:cs typeface="Arial Narrow"/>
              </a:rPr>
              <a:t>сокращает </a:t>
            </a:r>
            <a:r>
              <a:rPr sz="900" spc="10" dirty="0">
                <a:latin typeface="Arial Narrow"/>
                <a:cs typeface="Arial Narrow"/>
              </a:rPr>
              <a:t>время ремонта: </a:t>
            </a:r>
            <a:r>
              <a:rPr sz="900" spc="15" dirty="0">
                <a:latin typeface="Arial Narrow"/>
                <a:cs typeface="Arial Narrow"/>
              </a:rPr>
              <a:t>ремонт система-  </a:t>
            </a:r>
            <a:r>
              <a:rPr sz="900" spc="40" dirty="0">
                <a:latin typeface="Arial Narrow"/>
                <a:cs typeface="Arial Narrow"/>
              </a:rPr>
              <a:t>ми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MarineProtect™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одной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сваи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составляет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несколько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часов;</a:t>
            </a:r>
            <a:endParaRPr sz="900">
              <a:latin typeface="Arial Narrow"/>
              <a:cs typeface="Arial Narrow"/>
            </a:endParaRPr>
          </a:p>
          <a:p>
            <a:pPr marL="192405" marR="5080" indent="-101600" algn="just">
              <a:lnSpc>
                <a:spcPts val="1200"/>
              </a:lnSpc>
              <a:buChar char="•"/>
              <a:tabLst>
                <a:tab pos="193040" algn="l"/>
              </a:tabLst>
            </a:pPr>
            <a:r>
              <a:rPr sz="900" spc="40" dirty="0">
                <a:latin typeface="Arial Narrow"/>
                <a:cs typeface="Arial Narrow"/>
              </a:rPr>
              <a:t>возможность </a:t>
            </a:r>
            <a:r>
              <a:rPr sz="900" spc="15" dirty="0">
                <a:latin typeface="Arial Narrow"/>
                <a:cs typeface="Arial Narrow"/>
              </a:rPr>
              <a:t>нанесения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поверхности, </a:t>
            </a:r>
            <a:r>
              <a:rPr sz="900" spc="20" dirty="0">
                <a:latin typeface="Arial Narrow"/>
                <a:cs typeface="Arial Narrow"/>
              </a:rPr>
              <a:t>находящиеся 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15" dirty="0">
                <a:latin typeface="Arial Narrow"/>
                <a:cs typeface="Arial Narrow"/>
              </a:rPr>
              <a:t>над, </a:t>
            </a:r>
            <a:r>
              <a:rPr sz="900" spc="25" dirty="0">
                <a:latin typeface="Arial Narrow"/>
                <a:cs typeface="Arial Narrow"/>
              </a:rPr>
              <a:t>так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под </a:t>
            </a:r>
            <a:r>
              <a:rPr sz="900" spc="25" dirty="0">
                <a:latin typeface="Arial Narrow"/>
                <a:cs typeface="Arial Narrow"/>
              </a:rPr>
              <a:t>водой,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30" dirty="0">
                <a:latin typeface="Arial Narrow"/>
                <a:cs typeface="Arial Narrow"/>
              </a:rPr>
              <a:t>этом </a:t>
            </a:r>
            <a:r>
              <a:rPr sz="900" spc="20" dirty="0">
                <a:latin typeface="Arial Narrow"/>
                <a:cs typeface="Arial Narrow"/>
              </a:rPr>
              <a:t>снятие </a:t>
            </a:r>
            <a:r>
              <a:rPr sz="900" spc="35" dirty="0">
                <a:latin typeface="Arial Narrow"/>
                <a:cs typeface="Arial Narrow"/>
              </a:rPr>
              <a:t>имеющихся  </a:t>
            </a:r>
            <a:r>
              <a:rPr sz="900" spc="15" dirty="0">
                <a:latin typeface="Arial Narrow"/>
                <a:cs typeface="Arial Narrow"/>
              </a:rPr>
              <a:t>слоев </a:t>
            </a:r>
            <a:r>
              <a:rPr sz="900" spc="40" dirty="0">
                <a:latin typeface="Arial Narrow"/>
                <a:cs typeface="Arial Narrow"/>
              </a:rPr>
              <a:t>краски </a:t>
            </a:r>
            <a:r>
              <a:rPr sz="900" spc="10" dirty="0">
                <a:latin typeface="Arial Narrow"/>
                <a:cs typeface="Arial Narrow"/>
              </a:rPr>
              <a:t>не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требуется;</a:t>
            </a:r>
            <a:endParaRPr sz="900">
              <a:latin typeface="Arial Narrow"/>
              <a:cs typeface="Arial Narrow"/>
            </a:endParaRPr>
          </a:p>
          <a:p>
            <a:pPr marL="192405" indent="-101600">
              <a:lnSpc>
                <a:spcPct val="100000"/>
              </a:lnSpc>
              <a:spcBef>
                <a:spcPts val="60"/>
              </a:spcBef>
              <a:buChar char="•"/>
              <a:tabLst>
                <a:tab pos="193040" algn="l"/>
              </a:tabLst>
            </a:pPr>
            <a:r>
              <a:rPr sz="900" spc="20" dirty="0">
                <a:latin typeface="Arial Narrow"/>
                <a:cs typeface="Arial Narrow"/>
              </a:rPr>
              <a:t>устойчива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35" dirty="0">
                <a:latin typeface="Arial Narrow"/>
                <a:cs typeface="Arial Narrow"/>
              </a:rPr>
              <a:t>УФ-излучению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экологически</a:t>
            </a:r>
            <a:r>
              <a:rPr sz="900" spc="-9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безопасна.</a:t>
            </a:r>
            <a:endParaRPr sz="900">
              <a:latin typeface="Arial Narrow"/>
              <a:cs typeface="Arial Narrow"/>
            </a:endParaRPr>
          </a:p>
          <a:p>
            <a:pPr marL="12700" marR="5715" indent="179705" algn="just">
              <a:lnSpc>
                <a:spcPct val="111100"/>
              </a:lnSpc>
            </a:pPr>
            <a:r>
              <a:rPr sz="900" spc="5" dirty="0">
                <a:latin typeface="Arial Narrow"/>
                <a:cs typeface="Arial Narrow"/>
              </a:rPr>
              <a:t>Системы </a:t>
            </a:r>
            <a:r>
              <a:rPr sz="900" spc="10" dirty="0">
                <a:latin typeface="Arial Narrow"/>
                <a:cs typeface="Arial Narrow"/>
              </a:rPr>
              <a:t>MarineProtect™ разработаны </a:t>
            </a:r>
            <a:r>
              <a:rPr sz="900" spc="20" dirty="0">
                <a:latin typeface="Arial Narrow"/>
                <a:cs typeface="Arial Narrow"/>
              </a:rPr>
              <a:t>известной</a:t>
            </a:r>
            <a:r>
              <a:rPr sz="900" spc="-9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немецкой  </a:t>
            </a:r>
            <a:r>
              <a:rPr sz="900" spc="20" dirty="0">
                <a:latin typeface="Arial Narrow"/>
                <a:cs typeface="Arial Narrow"/>
              </a:rPr>
              <a:t>компанией </a:t>
            </a:r>
            <a:r>
              <a:rPr sz="900" spc="-25" dirty="0">
                <a:latin typeface="Arial Narrow"/>
                <a:cs typeface="Arial Narrow"/>
              </a:rPr>
              <a:t>DENSO </a:t>
            </a:r>
            <a:r>
              <a:rPr sz="900" spc="5" dirty="0">
                <a:latin typeface="Arial Narrow"/>
                <a:cs typeface="Arial Narrow"/>
              </a:rPr>
              <a:t>GmbH </a:t>
            </a:r>
            <a:r>
              <a:rPr sz="900" spc="15" dirty="0">
                <a:latin typeface="Arial Narrow"/>
                <a:cs typeface="Arial Narrow"/>
              </a:rPr>
              <a:t>, которая </a:t>
            </a:r>
            <a:r>
              <a:rPr sz="900" dirty="0">
                <a:latin typeface="Arial Narrow"/>
                <a:cs typeface="Arial Narrow"/>
              </a:rPr>
              <a:t>ведет </a:t>
            </a:r>
            <a:r>
              <a:rPr sz="900" spc="25" dirty="0">
                <a:latin typeface="Arial Narrow"/>
                <a:cs typeface="Arial Narrow"/>
              </a:rPr>
              <a:t>свою историю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0" dirty="0">
                <a:latin typeface="Arial Narrow"/>
                <a:cs typeface="Arial Narrow"/>
              </a:rPr>
              <a:t>1922  </a:t>
            </a:r>
            <a:r>
              <a:rPr sz="900" spc="35" dirty="0">
                <a:latin typeface="Arial Narrow"/>
                <a:cs typeface="Arial Narrow"/>
              </a:rPr>
              <a:t>г.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5" dirty="0">
                <a:latin typeface="Arial Narrow"/>
                <a:cs typeface="Arial Narrow"/>
              </a:rPr>
              <a:t>является </a:t>
            </a:r>
            <a:r>
              <a:rPr sz="900" spc="15" dirty="0">
                <a:latin typeface="Arial Narrow"/>
                <a:cs typeface="Arial Narrow"/>
              </a:rPr>
              <a:t>лидером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области </a:t>
            </a:r>
            <a:r>
              <a:rPr sz="900" spc="25" dirty="0">
                <a:latin typeface="Arial Narrow"/>
                <a:cs typeface="Arial Narrow"/>
              </a:rPr>
              <a:t>антикоррозионной</a:t>
            </a:r>
            <a:r>
              <a:rPr sz="900" spc="5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защиты.</a:t>
            </a:r>
            <a:endParaRPr sz="900">
              <a:latin typeface="Arial Narrow"/>
              <a:cs typeface="Arial Narrow"/>
            </a:endParaRPr>
          </a:p>
          <a:p>
            <a:pPr marL="12700" marR="5080" indent="-635" algn="just">
              <a:lnSpc>
                <a:spcPct val="111100"/>
              </a:lnSpc>
            </a:pPr>
            <a:r>
              <a:rPr sz="900" spc="25" dirty="0">
                <a:latin typeface="Arial Narrow"/>
                <a:cs typeface="Arial Narrow"/>
              </a:rPr>
              <a:t>Уже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более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90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лет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-15" dirty="0">
                <a:latin typeface="Arial Narrow"/>
                <a:cs typeface="Arial Narrow"/>
              </a:rPr>
              <a:t>ее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деятельность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связана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с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защитой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трубопро-  </a:t>
            </a:r>
            <a:r>
              <a:rPr sz="900" spc="15" dirty="0">
                <a:latin typeface="Arial Narrow"/>
                <a:cs typeface="Arial Narrow"/>
              </a:rPr>
              <a:t>водов,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том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числе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подводных.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-10" dirty="0">
                <a:latin typeface="Arial Narrow"/>
                <a:cs typeface="Arial Narrow"/>
              </a:rPr>
              <a:t>Еще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1929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г.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компанией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была  запатентована </a:t>
            </a:r>
            <a:r>
              <a:rPr sz="900" spc="10" dirty="0">
                <a:latin typeface="Arial Narrow"/>
                <a:cs typeface="Arial Narrow"/>
              </a:rPr>
              <a:t>петролатумная </a:t>
            </a:r>
            <a:r>
              <a:rPr sz="900" dirty="0">
                <a:latin typeface="Arial Narrow"/>
                <a:cs typeface="Arial Narrow"/>
              </a:rPr>
              <a:t>лента </a:t>
            </a:r>
            <a:r>
              <a:rPr sz="900" spc="5" dirty="0">
                <a:latin typeface="Arial Narrow"/>
                <a:cs typeface="Arial Narrow"/>
              </a:rPr>
              <a:t>(«лента </a:t>
            </a:r>
            <a:r>
              <a:rPr sz="900" spc="-15" dirty="0">
                <a:latin typeface="Arial Narrow"/>
                <a:cs typeface="Arial Narrow"/>
              </a:rPr>
              <a:t>DENSO», </a:t>
            </a:r>
            <a:r>
              <a:rPr sz="900" spc="20" dirty="0">
                <a:latin typeface="Arial Narrow"/>
                <a:cs typeface="Arial Narrow"/>
              </a:rPr>
              <a:t>изобре-  </a:t>
            </a:r>
            <a:r>
              <a:rPr sz="900" dirty="0">
                <a:latin typeface="Arial Narrow"/>
                <a:cs typeface="Arial Narrow"/>
              </a:rPr>
              <a:t>тена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1927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г.)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первая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мире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технология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пассивной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защиты  </a:t>
            </a:r>
            <a:r>
              <a:rPr sz="900" spc="15" dirty="0">
                <a:latin typeface="Arial Narrow"/>
                <a:cs typeface="Arial Narrow"/>
              </a:rPr>
              <a:t>трубопроводов от </a:t>
            </a:r>
            <a:r>
              <a:rPr sz="900" spc="25" dirty="0">
                <a:latin typeface="Arial Narrow"/>
                <a:cs typeface="Arial Narrow"/>
              </a:rPr>
              <a:t>коррозии. </a:t>
            </a:r>
            <a:r>
              <a:rPr sz="900" spc="5" dirty="0">
                <a:latin typeface="Arial Narrow"/>
                <a:cs typeface="Arial Narrow"/>
              </a:rPr>
              <a:t>Специалисты </a:t>
            </a:r>
            <a:r>
              <a:rPr sz="900" spc="-25" dirty="0">
                <a:latin typeface="Arial Narrow"/>
                <a:cs typeface="Arial Narrow"/>
              </a:rPr>
              <a:t>DENSO </a:t>
            </a:r>
            <a:r>
              <a:rPr sz="900" spc="5" dirty="0">
                <a:latin typeface="Arial Narrow"/>
                <a:cs typeface="Arial Narrow"/>
              </a:rPr>
              <a:t>GmbH </a:t>
            </a:r>
            <a:r>
              <a:rPr sz="900" spc="30" dirty="0">
                <a:latin typeface="Arial Narrow"/>
                <a:cs typeface="Arial Narrow"/>
              </a:rPr>
              <a:t>ока-  </a:t>
            </a:r>
            <a:r>
              <a:rPr sz="900" spc="20" dirty="0">
                <a:latin typeface="Arial Narrow"/>
                <a:cs typeface="Arial Narrow"/>
              </a:rPr>
              <a:t>зывают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необходимую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консультативную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помощь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проводят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об-  </a:t>
            </a:r>
            <a:r>
              <a:rPr sz="900" spc="5" dirty="0">
                <a:latin typeface="Arial Narrow"/>
                <a:cs typeface="Arial Narrow"/>
              </a:rPr>
              <a:t>учение, </a:t>
            </a:r>
            <a:r>
              <a:rPr sz="900" spc="25" dirty="0">
                <a:latin typeface="Arial Narrow"/>
                <a:cs typeface="Arial Narrow"/>
              </a:rPr>
              <a:t>организуют </a:t>
            </a:r>
            <a:r>
              <a:rPr sz="900" spc="15" dirty="0">
                <a:latin typeface="Arial Narrow"/>
                <a:cs typeface="Arial Narrow"/>
              </a:rPr>
              <a:t>технологическое </a:t>
            </a:r>
            <a:r>
              <a:rPr sz="900" spc="20" dirty="0">
                <a:latin typeface="Arial Narrow"/>
                <a:cs typeface="Arial Narrow"/>
              </a:rPr>
              <a:t>сопровождение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работ.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10" dirty="0">
                <a:latin typeface="Arial Narrow"/>
                <a:cs typeface="Arial Narrow"/>
              </a:rPr>
              <a:t>Система </a:t>
            </a:r>
            <a:r>
              <a:rPr sz="900" spc="15" dirty="0">
                <a:latin typeface="Arial Narrow"/>
                <a:cs typeface="Arial Narrow"/>
              </a:rPr>
              <a:t>MarineProtect™ </a:t>
            </a:r>
            <a:r>
              <a:rPr sz="900" spc="25" dirty="0">
                <a:latin typeface="Arial Narrow"/>
                <a:cs typeface="Arial Narrow"/>
              </a:rPr>
              <a:t>включает три </a:t>
            </a:r>
            <a:r>
              <a:rPr sz="900" spc="10" dirty="0">
                <a:latin typeface="Arial Narrow"/>
                <a:cs typeface="Arial Narrow"/>
              </a:rPr>
              <a:t>элемента: </a:t>
            </a:r>
            <a:r>
              <a:rPr sz="900" spc="30" dirty="0">
                <a:latin typeface="Arial Narrow"/>
                <a:cs typeface="Arial Narrow"/>
              </a:rPr>
              <a:t>прай-  </a:t>
            </a:r>
            <a:r>
              <a:rPr sz="900" spc="20" dirty="0">
                <a:latin typeface="Arial Narrow"/>
                <a:cs typeface="Arial Narrow"/>
              </a:rPr>
              <a:t>мер, </a:t>
            </a:r>
            <a:r>
              <a:rPr sz="900" spc="15" dirty="0">
                <a:latin typeface="Arial Narrow"/>
                <a:cs typeface="Arial Narrow"/>
              </a:rPr>
              <a:t>ленту, </a:t>
            </a:r>
            <a:r>
              <a:rPr sz="900" spc="45" dirty="0">
                <a:latin typeface="Arial Narrow"/>
                <a:cs typeface="Arial Narrow"/>
              </a:rPr>
              <a:t>кожух, </a:t>
            </a:r>
            <a:r>
              <a:rPr sz="900" spc="15" dirty="0">
                <a:latin typeface="Arial Narrow"/>
                <a:cs typeface="Arial Narrow"/>
              </a:rPr>
              <a:t>обязательное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последовательное нанесе-  </a:t>
            </a:r>
            <a:r>
              <a:rPr sz="900" spc="20" dirty="0">
                <a:latin typeface="Arial Narrow"/>
                <a:cs typeface="Arial Narrow"/>
              </a:rPr>
              <a:t>ние </a:t>
            </a:r>
            <a:r>
              <a:rPr sz="900" spc="30" dirty="0">
                <a:latin typeface="Arial Narrow"/>
                <a:cs typeface="Arial Narrow"/>
              </a:rPr>
              <a:t>которых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составляет </a:t>
            </a:r>
            <a:r>
              <a:rPr sz="900" spc="25" dirty="0">
                <a:latin typeface="Arial Narrow"/>
                <a:cs typeface="Arial Narrow"/>
              </a:rPr>
              <a:t>суть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технологии.</a:t>
            </a:r>
            <a:endParaRPr sz="900">
              <a:latin typeface="Arial Narrow"/>
              <a:cs typeface="Arial Narrow"/>
            </a:endParaRPr>
          </a:p>
          <a:p>
            <a:pPr marL="192405">
              <a:lnSpc>
                <a:spcPct val="100000"/>
              </a:lnSpc>
              <a:spcBef>
                <a:spcPts val="120"/>
              </a:spcBef>
            </a:pPr>
            <a:r>
              <a:rPr sz="900" b="1" spc="-15" dirty="0">
                <a:latin typeface="Arial Narrow"/>
                <a:cs typeface="Arial Narrow"/>
              </a:rPr>
              <a:t>Праймер.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20" dirty="0">
                <a:latin typeface="Arial Narrow"/>
                <a:cs typeface="Arial Narrow"/>
              </a:rPr>
              <a:t>Пастообразный </a:t>
            </a:r>
            <a:r>
              <a:rPr sz="900" spc="25" dirty="0">
                <a:latin typeface="Arial Narrow"/>
                <a:cs typeface="Arial Narrow"/>
              </a:rPr>
              <a:t>праймер </a:t>
            </a:r>
            <a:r>
              <a:rPr sz="900" spc="15" dirty="0">
                <a:latin typeface="Arial Narrow"/>
                <a:cs typeface="Arial Narrow"/>
              </a:rPr>
              <a:t>MarineProtect™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0" dirty="0">
                <a:latin typeface="Arial Narrow"/>
                <a:cs typeface="Arial Narrow"/>
              </a:rPr>
              <a:t>основе </a:t>
            </a:r>
            <a:r>
              <a:rPr sz="900" spc="25" dirty="0">
                <a:latin typeface="Arial Narrow"/>
                <a:cs typeface="Arial Narrow"/>
              </a:rPr>
              <a:t>нату-  рального </a:t>
            </a:r>
            <a:r>
              <a:rPr sz="900" spc="30" dirty="0">
                <a:latin typeface="Arial Narrow"/>
                <a:cs typeface="Arial Narrow"/>
              </a:rPr>
              <a:t>воска </a:t>
            </a:r>
            <a:r>
              <a:rPr sz="900" spc="25" dirty="0">
                <a:latin typeface="Arial Narrow"/>
                <a:cs typeface="Arial Narrow"/>
              </a:rPr>
              <a:t>(ланолина) </a:t>
            </a:r>
            <a:r>
              <a:rPr sz="900" spc="35" dirty="0">
                <a:latin typeface="Arial Narrow"/>
                <a:cs typeface="Arial Narrow"/>
              </a:rPr>
              <a:t>легко </a:t>
            </a:r>
            <a:r>
              <a:rPr sz="900" spc="25" dirty="0">
                <a:latin typeface="Arial Narrow"/>
                <a:cs typeface="Arial Narrow"/>
              </a:rPr>
              <a:t>наносится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поверхность  свайной </a:t>
            </a:r>
            <a:r>
              <a:rPr sz="900" spc="35" dirty="0">
                <a:latin typeface="Arial Narrow"/>
                <a:cs typeface="Arial Narrow"/>
              </a:rPr>
              <a:t>конструкции </a:t>
            </a:r>
            <a:r>
              <a:rPr sz="900" spc="25" dirty="0">
                <a:latin typeface="Arial Narrow"/>
                <a:cs typeface="Arial Narrow"/>
              </a:rPr>
              <a:t>даже </a:t>
            </a:r>
            <a:r>
              <a:rPr sz="900" spc="30" dirty="0">
                <a:latin typeface="Arial Narrow"/>
                <a:cs typeface="Arial Narrow"/>
              </a:rPr>
              <a:t>под </a:t>
            </a:r>
            <a:r>
              <a:rPr sz="900" spc="25" dirty="0">
                <a:latin typeface="Arial Narrow"/>
                <a:cs typeface="Arial Narrow"/>
              </a:rPr>
              <a:t>водой. При </a:t>
            </a:r>
            <a:r>
              <a:rPr sz="900" spc="20" dirty="0">
                <a:latin typeface="Arial Narrow"/>
                <a:cs typeface="Arial Narrow"/>
              </a:rPr>
              <a:t>нанесении </a:t>
            </a:r>
            <a:r>
              <a:rPr sz="900" spc="30" dirty="0">
                <a:latin typeface="Arial Narrow"/>
                <a:cs typeface="Arial Narrow"/>
              </a:rPr>
              <a:t>прай-  </a:t>
            </a:r>
            <a:r>
              <a:rPr sz="900" spc="15" dirty="0">
                <a:latin typeface="Arial Narrow"/>
                <a:cs typeface="Arial Narrow"/>
              </a:rPr>
              <a:t>мера </a:t>
            </a:r>
            <a:r>
              <a:rPr sz="900" spc="20" dirty="0">
                <a:latin typeface="Arial Narrow"/>
                <a:cs typeface="Arial Narrow"/>
              </a:rPr>
              <a:t>за </a:t>
            </a:r>
            <a:r>
              <a:rPr sz="900" spc="15" dirty="0">
                <a:latin typeface="Arial Narrow"/>
                <a:cs typeface="Arial Narrow"/>
              </a:rPr>
              <a:t>счет </a:t>
            </a:r>
            <a:r>
              <a:rPr sz="900" spc="30" dirty="0">
                <a:latin typeface="Arial Narrow"/>
                <a:cs typeface="Arial Narrow"/>
              </a:rPr>
              <a:t>его эмульгирующей способности с </a:t>
            </a:r>
            <a:r>
              <a:rPr sz="900" spc="25" dirty="0">
                <a:latin typeface="Arial Narrow"/>
                <a:cs typeface="Arial Narrow"/>
              </a:rPr>
              <a:t>поверхности  </a:t>
            </a:r>
            <a:r>
              <a:rPr sz="900" spc="35" dirty="0">
                <a:latin typeface="Arial Narrow"/>
                <a:cs typeface="Arial Narrow"/>
              </a:rPr>
              <a:t>конструкции </a:t>
            </a:r>
            <a:r>
              <a:rPr sz="900" spc="15" dirty="0">
                <a:latin typeface="Arial Narrow"/>
                <a:cs typeface="Arial Narrow"/>
              </a:rPr>
              <a:t>вытесняется вода </a:t>
            </a:r>
            <a:r>
              <a:rPr sz="900" spc="145" dirty="0">
                <a:latin typeface="Arial Narrow"/>
                <a:cs typeface="Arial Narrow"/>
              </a:rPr>
              <a:t>— </a:t>
            </a:r>
            <a:r>
              <a:rPr sz="900" spc="35" dirty="0">
                <a:latin typeface="Arial Narrow"/>
                <a:cs typeface="Arial Narrow"/>
              </a:rPr>
              <a:t>таким </a:t>
            </a:r>
            <a:r>
              <a:rPr sz="900" spc="30" dirty="0">
                <a:latin typeface="Arial Narrow"/>
                <a:cs typeface="Arial Narrow"/>
              </a:rPr>
              <a:t>образом </a:t>
            </a:r>
            <a:r>
              <a:rPr sz="900" spc="40" dirty="0">
                <a:latin typeface="Arial Narrow"/>
                <a:cs typeface="Arial Narrow"/>
              </a:rPr>
              <a:t>формиру-  </a:t>
            </a:r>
            <a:r>
              <a:rPr sz="900" spc="10" dirty="0">
                <a:latin typeface="Arial Narrow"/>
                <a:cs typeface="Arial Narrow"/>
              </a:rPr>
              <a:t>ется </a:t>
            </a:r>
            <a:r>
              <a:rPr sz="900" spc="30" dirty="0">
                <a:latin typeface="Arial Narrow"/>
                <a:cs typeface="Arial Narrow"/>
              </a:rPr>
              <a:t>влагостойкий </a:t>
            </a:r>
            <a:r>
              <a:rPr sz="900" spc="25" dirty="0">
                <a:latin typeface="Arial Narrow"/>
                <a:cs typeface="Arial Narrow"/>
              </a:rPr>
              <a:t>слой,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30" dirty="0">
                <a:latin typeface="Arial Narrow"/>
                <a:cs typeface="Arial Narrow"/>
              </a:rPr>
              <a:t>этом </a:t>
            </a:r>
            <a:r>
              <a:rPr sz="900" spc="20" dirty="0">
                <a:latin typeface="Arial Narrow"/>
                <a:cs typeface="Arial Narrow"/>
              </a:rPr>
              <a:t>выравниваются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запол-  </a:t>
            </a:r>
            <a:r>
              <a:rPr sz="900" spc="25" dirty="0">
                <a:latin typeface="Arial Narrow"/>
                <a:cs typeface="Arial Narrow"/>
              </a:rPr>
              <a:t>няются неровности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полости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поверхности </a:t>
            </a:r>
            <a:r>
              <a:rPr sz="900" spc="35" dirty="0">
                <a:latin typeface="Arial Narrow"/>
                <a:cs typeface="Arial Narrow"/>
              </a:rPr>
              <a:t>конструкции.  </a:t>
            </a: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основном </a:t>
            </a:r>
            <a:r>
              <a:rPr sz="900" spc="15" dirty="0">
                <a:latin typeface="Arial Narrow"/>
                <a:cs typeface="Arial Narrow"/>
              </a:rPr>
              <a:t>ланолин </a:t>
            </a:r>
            <a:r>
              <a:rPr sz="900" spc="5" dirty="0">
                <a:latin typeface="Arial Narrow"/>
                <a:cs typeface="Arial Narrow"/>
              </a:rPr>
              <a:t>представляет </a:t>
            </a:r>
            <a:r>
              <a:rPr sz="900" spc="20" dirty="0">
                <a:latin typeface="Arial Narrow"/>
                <a:cs typeface="Arial Narrow"/>
              </a:rPr>
              <a:t>собой </a:t>
            </a:r>
            <a:r>
              <a:rPr sz="900" spc="15" dirty="0">
                <a:latin typeface="Arial Narrow"/>
                <a:cs typeface="Arial Narrow"/>
              </a:rPr>
              <a:t>смесь </a:t>
            </a:r>
            <a:r>
              <a:rPr sz="900" spc="30" dirty="0">
                <a:latin typeface="Arial Narrow"/>
                <a:cs typeface="Arial Narrow"/>
              </a:rPr>
              <a:t>сложных</a:t>
            </a:r>
            <a:r>
              <a:rPr sz="900" spc="-8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эфи-  </a:t>
            </a:r>
            <a:r>
              <a:rPr sz="900" spc="20" dirty="0">
                <a:latin typeface="Arial Narrow"/>
                <a:cs typeface="Arial Narrow"/>
              </a:rPr>
              <a:t>ров высокомолекулярных спиртов </a:t>
            </a:r>
            <a:r>
              <a:rPr sz="900" spc="30" dirty="0">
                <a:latin typeface="Arial Narrow"/>
                <a:cs typeface="Arial Narrow"/>
              </a:rPr>
              <a:t>с высшими </a:t>
            </a:r>
            <a:r>
              <a:rPr sz="900" spc="40" dirty="0">
                <a:latin typeface="Arial Narrow"/>
                <a:cs typeface="Arial Narrow"/>
              </a:rPr>
              <a:t>жирными </a:t>
            </a:r>
            <a:r>
              <a:rPr sz="900" spc="45" dirty="0">
                <a:latin typeface="Arial Narrow"/>
                <a:cs typeface="Arial Narrow"/>
              </a:rPr>
              <a:t>кис-  </a:t>
            </a:r>
            <a:r>
              <a:rPr sz="900" spc="15" dirty="0">
                <a:latin typeface="Arial Narrow"/>
                <a:cs typeface="Arial Narrow"/>
              </a:rPr>
              <a:t>лотами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свободных </a:t>
            </a:r>
            <a:r>
              <a:rPr sz="900" spc="20" dirty="0">
                <a:latin typeface="Arial Narrow"/>
                <a:cs typeface="Arial Narrow"/>
              </a:rPr>
              <a:t>высокомолекулярных спиртов. </a:t>
            </a: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35" dirty="0">
                <a:latin typeface="Arial Narrow"/>
                <a:cs typeface="Arial Narrow"/>
              </a:rPr>
              <a:t>хими-  </a:t>
            </a:r>
            <a:r>
              <a:rPr sz="900" spc="20" dirty="0">
                <a:latin typeface="Arial Narrow"/>
                <a:cs typeface="Arial Narrow"/>
              </a:rPr>
              <a:t>ческом отношении </a:t>
            </a:r>
            <a:r>
              <a:rPr sz="900" spc="10" dirty="0">
                <a:latin typeface="Arial Narrow"/>
                <a:cs typeface="Arial Narrow"/>
              </a:rPr>
              <a:t>достаточно инертен, </a:t>
            </a:r>
            <a:r>
              <a:rPr sz="900" spc="5" dirty="0">
                <a:latin typeface="Arial Narrow"/>
                <a:cs typeface="Arial Narrow"/>
              </a:rPr>
              <a:t>нейтрален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устойчив  </a:t>
            </a:r>
            <a:r>
              <a:rPr sz="900" spc="30" dirty="0">
                <a:latin typeface="Arial Narrow"/>
                <a:cs typeface="Arial Narrow"/>
              </a:rPr>
              <a:t>при </a:t>
            </a:r>
            <a:r>
              <a:rPr sz="900" spc="10" dirty="0">
                <a:latin typeface="Arial Narrow"/>
                <a:cs typeface="Arial Narrow"/>
              </a:rPr>
              <a:t>хранении. </a:t>
            </a:r>
            <a:r>
              <a:rPr sz="900" spc="15" dirty="0">
                <a:latin typeface="Arial Narrow"/>
                <a:cs typeface="Arial Narrow"/>
              </a:rPr>
              <a:t>Ценнейшим </a:t>
            </a:r>
            <a:r>
              <a:rPr sz="900" spc="20" dirty="0">
                <a:latin typeface="Arial Narrow"/>
                <a:cs typeface="Arial Narrow"/>
              </a:rPr>
              <a:t>свойством </a:t>
            </a:r>
            <a:r>
              <a:rPr sz="900" spc="10" dirty="0">
                <a:latin typeface="Arial Narrow"/>
                <a:cs typeface="Arial Narrow"/>
              </a:rPr>
              <a:t>ланолина </a:t>
            </a:r>
            <a:r>
              <a:rPr sz="900" spc="5" dirty="0">
                <a:latin typeface="Arial Narrow"/>
                <a:cs typeface="Arial Narrow"/>
              </a:rPr>
              <a:t>является </a:t>
            </a:r>
            <a:r>
              <a:rPr sz="900" spc="20" dirty="0">
                <a:latin typeface="Arial Narrow"/>
                <a:cs typeface="Arial Narrow"/>
              </a:rPr>
              <a:t>его  способность </a:t>
            </a:r>
            <a:r>
              <a:rPr sz="900" spc="15" dirty="0">
                <a:latin typeface="Arial Narrow"/>
                <a:cs typeface="Arial Narrow"/>
              </a:rPr>
              <a:t>эмульгировать </a:t>
            </a:r>
            <a:r>
              <a:rPr sz="900" spc="20" dirty="0">
                <a:latin typeface="Arial Narrow"/>
                <a:cs typeface="Arial Narrow"/>
              </a:rPr>
              <a:t>до </a:t>
            </a:r>
            <a:r>
              <a:rPr sz="900" spc="35" dirty="0">
                <a:latin typeface="Arial Narrow"/>
                <a:cs typeface="Arial Narrow"/>
              </a:rPr>
              <a:t>180–—200 </a:t>
            </a:r>
            <a:r>
              <a:rPr sz="900" spc="75" dirty="0">
                <a:latin typeface="Arial Narrow"/>
                <a:cs typeface="Arial Narrow"/>
              </a:rPr>
              <a:t>% </a:t>
            </a:r>
            <a:r>
              <a:rPr sz="900" spc="25" dirty="0">
                <a:latin typeface="Arial Narrow"/>
                <a:cs typeface="Arial Narrow"/>
              </a:rPr>
              <a:t>(от </a:t>
            </a:r>
            <a:r>
              <a:rPr sz="900" spc="15" dirty="0">
                <a:latin typeface="Arial Narrow"/>
                <a:cs typeface="Arial Narrow"/>
              </a:rPr>
              <a:t>собственной  </a:t>
            </a:r>
            <a:r>
              <a:rPr sz="900" spc="20" dirty="0">
                <a:latin typeface="Arial Narrow"/>
                <a:cs typeface="Arial Narrow"/>
              </a:rPr>
              <a:t>массы) </a:t>
            </a:r>
            <a:r>
              <a:rPr sz="900" spc="15" dirty="0">
                <a:latin typeface="Arial Narrow"/>
                <a:cs typeface="Arial Narrow"/>
              </a:rPr>
              <a:t>воды,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15" dirty="0">
                <a:latin typeface="Arial Narrow"/>
                <a:cs typeface="Arial Narrow"/>
              </a:rPr>
              <a:t>образованием </a:t>
            </a:r>
            <a:r>
              <a:rPr sz="900" spc="20" dirty="0">
                <a:latin typeface="Arial Narrow"/>
                <a:cs typeface="Arial Narrow"/>
              </a:rPr>
              <a:t>эмульсий </a:t>
            </a:r>
            <a:r>
              <a:rPr sz="900" spc="10" dirty="0">
                <a:latin typeface="Arial Narrow"/>
                <a:cs typeface="Arial Narrow"/>
              </a:rPr>
              <a:t>типа вода/масло</a:t>
            </a:r>
            <a:r>
              <a:rPr sz="900" spc="-145" dirty="0">
                <a:latin typeface="Arial Narrow"/>
                <a:cs typeface="Arial Narrow"/>
              </a:rPr>
              <a:t> </a:t>
            </a:r>
            <a:r>
              <a:rPr sz="900" spc="45" dirty="0">
                <a:latin typeface="Arial Narrow"/>
                <a:cs typeface="Arial Narrow"/>
              </a:rPr>
              <a:t>[7].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15" dirty="0">
                <a:latin typeface="Arial Narrow"/>
                <a:cs typeface="Arial Narrow"/>
              </a:rPr>
              <a:t>Материал </a:t>
            </a:r>
            <a:r>
              <a:rPr sz="900" spc="25" dirty="0">
                <a:latin typeface="Arial Narrow"/>
                <a:cs typeface="Arial Narrow"/>
              </a:rPr>
              <a:t>подходит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5" dirty="0">
                <a:latin typeface="Arial Narrow"/>
                <a:cs typeface="Arial Narrow"/>
              </a:rPr>
              <a:t>строящихся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ремонти-  </a:t>
            </a:r>
            <a:r>
              <a:rPr sz="900" spc="25" dirty="0">
                <a:latin typeface="Arial Narrow"/>
                <a:cs typeface="Arial Narrow"/>
              </a:rPr>
              <a:t>руемых </a:t>
            </a:r>
            <a:r>
              <a:rPr sz="900" spc="35" dirty="0">
                <a:latin typeface="Arial Narrow"/>
                <a:cs typeface="Arial Narrow"/>
              </a:rPr>
              <a:t>сооружений. </a:t>
            </a:r>
            <a:r>
              <a:rPr sz="900" spc="10" dirty="0">
                <a:latin typeface="Arial Narrow"/>
                <a:cs typeface="Arial Narrow"/>
              </a:rPr>
              <a:t>Поставляется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ведрах </a:t>
            </a:r>
            <a:r>
              <a:rPr sz="900" spc="25" dirty="0">
                <a:latin typeface="Arial Narrow"/>
                <a:cs typeface="Arial Narrow"/>
              </a:rPr>
              <a:t>весом </a:t>
            </a:r>
            <a:r>
              <a:rPr sz="900" spc="30" dirty="0">
                <a:latin typeface="Arial Narrow"/>
                <a:cs typeface="Arial Narrow"/>
              </a:rPr>
              <a:t>10 </a:t>
            </a:r>
            <a:r>
              <a:rPr sz="900" spc="55" dirty="0">
                <a:latin typeface="Arial Narrow"/>
                <a:cs typeface="Arial Narrow"/>
              </a:rPr>
              <a:t>кг.</a:t>
            </a:r>
            <a:r>
              <a:rPr sz="900" spc="-7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Тех-  </a:t>
            </a:r>
            <a:r>
              <a:rPr sz="900" spc="30" dirty="0">
                <a:latin typeface="Arial Narrow"/>
                <a:cs typeface="Arial Narrow"/>
              </a:rPr>
              <a:t>нические </a:t>
            </a:r>
            <a:r>
              <a:rPr sz="900" spc="25" dirty="0">
                <a:latin typeface="Arial Narrow"/>
                <a:cs typeface="Arial Narrow"/>
              </a:rPr>
              <a:t>характеристики </a:t>
            </a:r>
            <a:r>
              <a:rPr sz="900" spc="20" dirty="0">
                <a:latin typeface="Arial Narrow"/>
                <a:cs typeface="Arial Narrow"/>
              </a:rPr>
              <a:t>праймера </a:t>
            </a:r>
            <a:r>
              <a:rPr sz="900" spc="15" dirty="0">
                <a:latin typeface="Arial Narrow"/>
                <a:cs typeface="Arial Narrow"/>
              </a:rPr>
              <a:t>MarineProtect™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представ-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0001" y="3268802"/>
            <a:ext cx="2880358" cy="1892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001" y="5496003"/>
            <a:ext cx="2880358" cy="18486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9999" y="7671007"/>
            <a:ext cx="2880359" cy="19476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72705" y="5194748"/>
            <a:ext cx="97472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50" dirty="0">
                <a:latin typeface="Trebuchet MS"/>
                <a:cs typeface="Trebuchet MS"/>
              </a:rPr>
              <a:t>Очистка</a:t>
            </a:r>
            <a:r>
              <a:rPr sz="850" spc="-65" dirty="0">
                <a:latin typeface="Trebuchet MS"/>
                <a:cs typeface="Trebuchet MS"/>
              </a:rPr>
              <a:t> </a:t>
            </a:r>
            <a:r>
              <a:rPr sz="850" spc="-55" dirty="0">
                <a:latin typeface="Trebuchet MS"/>
                <a:cs typeface="Trebuchet MS"/>
              </a:rPr>
              <a:t>поверхности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7607" y="7380520"/>
            <a:ext cx="19850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60" dirty="0">
                <a:latin typeface="Trebuchet MS"/>
                <a:cs typeface="Trebuchet MS"/>
              </a:rPr>
              <a:t>Нанесение </a:t>
            </a:r>
            <a:r>
              <a:rPr sz="850" spc="-40" dirty="0">
                <a:latin typeface="Trebuchet MS"/>
                <a:cs typeface="Trebuchet MS"/>
              </a:rPr>
              <a:t>ленты </a:t>
            </a:r>
            <a:r>
              <a:rPr sz="850" spc="-45" dirty="0">
                <a:latin typeface="Trebuchet MS"/>
                <a:cs typeface="Trebuchet MS"/>
              </a:rPr>
              <a:t>на надводную </a:t>
            </a:r>
            <a:r>
              <a:rPr sz="850" spc="-35" dirty="0">
                <a:latin typeface="Trebuchet MS"/>
                <a:cs typeface="Trebuchet MS"/>
              </a:rPr>
              <a:t>часть</a:t>
            </a:r>
            <a:r>
              <a:rPr sz="850" spc="25" dirty="0">
                <a:latin typeface="Trebuchet MS"/>
                <a:cs typeface="Trebuchet MS"/>
              </a:rPr>
              <a:t> </a:t>
            </a:r>
            <a:r>
              <a:rPr sz="850" spc="-35" dirty="0">
                <a:latin typeface="Trebuchet MS"/>
                <a:cs typeface="Trebuchet MS"/>
              </a:rPr>
              <a:t>сваи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8255" y="9671326"/>
            <a:ext cx="1983739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60" dirty="0">
                <a:latin typeface="Trebuchet MS"/>
                <a:cs typeface="Trebuchet MS"/>
              </a:rPr>
              <a:t>Нанесение </a:t>
            </a:r>
            <a:r>
              <a:rPr sz="850" spc="-40" dirty="0">
                <a:latin typeface="Trebuchet MS"/>
                <a:cs typeface="Trebuchet MS"/>
              </a:rPr>
              <a:t>ленты </a:t>
            </a:r>
            <a:r>
              <a:rPr sz="850" spc="-45" dirty="0">
                <a:latin typeface="Trebuchet MS"/>
                <a:cs typeface="Trebuchet MS"/>
              </a:rPr>
              <a:t>на подводную </a:t>
            </a:r>
            <a:r>
              <a:rPr sz="850" spc="-35" dirty="0">
                <a:latin typeface="Trebuchet MS"/>
                <a:cs typeface="Trebuchet MS"/>
              </a:rPr>
              <a:t>часть</a:t>
            </a:r>
            <a:r>
              <a:rPr sz="850" spc="5" dirty="0">
                <a:latin typeface="Trebuchet MS"/>
                <a:cs typeface="Trebuchet MS"/>
              </a:rPr>
              <a:t> </a:t>
            </a:r>
            <a:r>
              <a:rPr sz="850" spc="-35" dirty="0">
                <a:latin typeface="Trebuchet MS"/>
                <a:cs typeface="Trebuchet MS"/>
              </a:rPr>
              <a:t>сваи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03771" y="9485437"/>
            <a:ext cx="2174875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6440" marR="5080" indent="-714375">
              <a:lnSpc>
                <a:spcPct val="107800"/>
              </a:lnSpc>
              <a:spcBef>
                <a:spcPts val="100"/>
              </a:spcBef>
            </a:pPr>
            <a:r>
              <a:rPr sz="850" spc="-70" dirty="0">
                <a:solidFill>
                  <a:srgbClr val="00529B"/>
                </a:solidFill>
                <a:latin typeface="Trebuchet MS"/>
                <a:cs typeface="Trebuchet MS"/>
              </a:rPr>
              <a:t>Табл. </a:t>
            </a:r>
            <a:r>
              <a:rPr sz="850" spc="-30" dirty="0">
                <a:solidFill>
                  <a:srgbClr val="00529B"/>
                </a:solidFill>
                <a:latin typeface="Trebuchet MS"/>
                <a:cs typeface="Trebuchet MS"/>
              </a:rPr>
              <a:t>1. </a:t>
            </a:r>
            <a:r>
              <a:rPr sz="850" spc="-65" dirty="0">
                <a:latin typeface="Trebuchet MS"/>
                <a:cs typeface="Trebuchet MS"/>
              </a:rPr>
              <a:t>Технические </a:t>
            </a:r>
            <a:r>
              <a:rPr sz="850" spc="-50" dirty="0">
                <a:latin typeface="Trebuchet MS"/>
                <a:cs typeface="Trebuchet MS"/>
              </a:rPr>
              <a:t>характеристики праймера  </a:t>
            </a:r>
            <a:r>
              <a:rPr sz="850" spc="-20" dirty="0">
                <a:latin typeface="Trebuchet MS"/>
                <a:cs typeface="Trebuchet MS"/>
              </a:rPr>
              <a:t>MarineProtect™</a:t>
            </a:r>
            <a:endParaRPr sz="850">
              <a:latin typeface="Trebuchet MS"/>
              <a:cs typeface="Trebuchet MS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959999" y="8103037"/>
          <a:ext cx="2874008" cy="1253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6065"/>
                <a:gridCol w="351154"/>
                <a:gridCol w="562609"/>
                <a:gridCol w="424180"/>
              </a:tblGrid>
              <a:tr h="281791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Характеристики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700" spc="-10" dirty="0">
                          <a:latin typeface="Arial Narrow"/>
                          <a:cs typeface="Arial Narrow"/>
                        </a:rPr>
                        <a:t>Ед.</a:t>
                      </a:r>
                      <a:r>
                        <a:rPr sz="7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изм.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 marR="100330" indent="-12700">
                        <a:lnSpc>
                          <a:spcPts val="800"/>
                        </a:lnSpc>
                        <a:spcBef>
                          <a:spcPts val="345"/>
                        </a:spcBef>
                      </a:pPr>
                      <a:r>
                        <a:rPr sz="700" spc="-45" dirty="0">
                          <a:latin typeface="Arial Narrow"/>
                          <a:cs typeface="Arial Narrow"/>
                        </a:rPr>
                        <a:t>Т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ипичные  зн</a:t>
                      </a:r>
                      <a:r>
                        <a:rPr sz="700" spc="-35" dirty="0">
                          <a:latin typeface="Arial Narrow"/>
                          <a:cs typeface="Arial Narrow"/>
                        </a:rPr>
                        <a:t>а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чения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12065" indent="50800">
                        <a:lnSpc>
                          <a:spcPts val="800"/>
                        </a:lnSpc>
                        <a:spcBef>
                          <a:spcPts val="3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Методы 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испытаний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9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Плотность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25" dirty="0">
                          <a:latin typeface="Arial Narrow"/>
                          <a:cs typeface="Arial Narrow"/>
                        </a:rPr>
                        <a:t>г/см</a:t>
                      </a:r>
                      <a:r>
                        <a:rPr sz="600" spc="37" baseline="34722" dirty="0">
                          <a:latin typeface="Arial Narrow"/>
                          <a:cs typeface="Arial Narrow"/>
                        </a:rPr>
                        <a:t>3</a:t>
                      </a:r>
                      <a:endParaRPr sz="600" baseline="34722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25" dirty="0">
                          <a:latin typeface="Arial Narrow"/>
                          <a:cs typeface="Arial Narrow"/>
                        </a:rPr>
                        <a:t>ок.</a:t>
                      </a:r>
                      <a:r>
                        <a:rPr sz="7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0,93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15" dirty="0">
                          <a:latin typeface="Arial Narrow"/>
                          <a:cs typeface="Arial Narrow"/>
                        </a:rPr>
                        <a:t>ISO</a:t>
                      </a:r>
                      <a:r>
                        <a:rPr sz="7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2811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9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1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каплепадения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(по</a:t>
                      </a:r>
                      <a:r>
                        <a:rPr sz="7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Уббелоде)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&gt;</a:t>
                      </a:r>
                      <a:r>
                        <a:rPr sz="7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+100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5" dirty="0">
                          <a:latin typeface="Arial Narrow"/>
                          <a:cs typeface="Arial Narrow"/>
                        </a:rPr>
                        <a:t>DIN</a:t>
                      </a:r>
                      <a:r>
                        <a:rPr sz="7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51801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9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Расход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30" dirty="0">
                          <a:latin typeface="Arial Narrow"/>
                          <a:cs typeface="Arial Narrow"/>
                        </a:rPr>
                        <a:t>кг/м</a:t>
                      </a:r>
                      <a:r>
                        <a:rPr sz="600" spc="44" baseline="34722" dirty="0">
                          <a:latin typeface="Arial Narrow"/>
                          <a:cs typeface="Arial Narrow"/>
                        </a:rPr>
                        <a:t>2</a:t>
                      </a:r>
                      <a:endParaRPr sz="600" baseline="34722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0,35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9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при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 нанесении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от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–10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до</a:t>
                      </a:r>
                      <a:r>
                        <a:rPr sz="7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+50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9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эксплуатации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от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–60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до</a:t>
                      </a:r>
                      <a:r>
                        <a:rPr sz="700" spc="-6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+70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99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хранения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&lt;</a:t>
                      </a:r>
                      <a:r>
                        <a:rPr sz="7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+40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3738" y="9965258"/>
            <a:ext cx="10814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10" dirty="0">
                <a:latin typeface="Calibri"/>
                <a:cs typeface="Calibri"/>
              </a:rPr>
              <a:t>ГИДРОТЕХНИКА </a:t>
            </a:r>
            <a:r>
              <a:rPr sz="600" b="1" spc="25" dirty="0">
                <a:latin typeface="Calibri"/>
                <a:cs typeface="Calibri"/>
              </a:rPr>
              <a:t>2 </a:t>
            </a:r>
            <a:r>
              <a:rPr sz="600" b="1" spc="50" dirty="0">
                <a:latin typeface="Calibri"/>
                <a:cs typeface="Calibri"/>
              </a:rPr>
              <a:t>(43) </a:t>
            </a:r>
            <a:r>
              <a:rPr sz="600" b="1" spc="5" dirty="0">
                <a:latin typeface="Calibri"/>
                <a:cs typeface="Calibri"/>
              </a:rPr>
              <a:t>/</a:t>
            </a:r>
            <a:r>
              <a:rPr sz="600" b="1" spc="45" dirty="0">
                <a:latin typeface="Calibri"/>
                <a:cs typeface="Calibri"/>
              </a:rPr>
              <a:t> </a:t>
            </a:r>
            <a:r>
              <a:rPr sz="600" b="1" spc="25" dirty="0">
                <a:latin typeface="Calibri"/>
                <a:cs typeface="Calibri"/>
              </a:rPr>
              <a:t>2016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4312" y="1799964"/>
            <a:ext cx="1397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latin typeface="Gill Sans MT"/>
                <a:cs typeface="Gill Sans MT"/>
              </a:rPr>
              <a:t>77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1503" y="1952203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5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7299" y="5344671"/>
            <a:ext cx="2905760" cy="3225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95"/>
              </a:spcBef>
            </a:pPr>
            <a:r>
              <a:rPr sz="900" dirty="0">
                <a:latin typeface="Arial Narrow"/>
                <a:cs typeface="Arial Narrow"/>
              </a:rPr>
              <a:t>ет </a:t>
            </a:r>
            <a:r>
              <a:rPr sz="900" spc="35" dirty="0">
                <a:latin typeface="Arial Narrow"/>
                <a:cs typeface="Arial Narrow"/>
              </a:rPr>
              <a:t>высокой кислотной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щелочной устойчивостью: </a:t>
            </a:r>
            <a:r>
              <a:rPr sz="900" spc="30" dirty="0">
                <a:latin typeface="Arial Narrow"/>
                <a:cs typeface="Arial Narrow"/>
              </a:rPr>
              <a:t>стойкость 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15" dirty="0">
                <a:latin typeface="Arial Narrow"/>
                <a:cs typeface="Arial Narrow"/>
              </a:rPr>
              <a:t>средам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5" dirty="0">
                <a:latin typeface="Arial Narrow"/>
                <a:cs typeface="Arial Narrow"/>
              </a:rPr>
              <a:t>уровнем </a:t>
            </a:r>
            <a:r>
              <a:rPr sz="900" spc="15" dirty="0">
                <a:latin typeface="Arial Narrow"/>
                <a:cs typeface="Arial Narrow"/>
              </a:rPr>
              <a:t>рН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30" dirty="0">
                <a:latin typeface="Arial Narrow"/>
                <a:cs typeface="Arial Narrow"/>
              </a:rPr>
              <a:t>0 </a:t>
            </a:r>
            <a:r>
              <a:rPr sz="900" spc="25" dirty="0">
                <a:latin typeface="Arial Narrow"/>
                <a:cs typeface="Arial Narrow"/>
              </a:rPr>
              <a:t>до</a:t>
            </a:r>
            <a:r>
              <a:rPr sz="900" spc="-10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14.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25" dirty="0">
                <a:latin typeface="Arial Narrow"/>
                <a:cs typeface="Arial Narrow"/>
              </a:rPr>
              <a:t>Ленту </a:t>
            </a:r>
            <a:r>
              <a:rPr sz="900" spc="20" dirty="0">
                <a:latin typeface="Arial Narrow"/>
                <a:cs typeface="Arial Narrow"/>
              </a:rPr>
              <a:t>наматывают </a:t>
            </a:r>
            <a:r>
              <a:rPr sz="900" spc="35" dirty="0">
                <a:latin typeface="Arial Narrow"/>
                <a:cs typeface="Arial Narrow"/>
              </a:rPr>
              <a:t>по </a:t>
            </a:r>
            <a:r>
              <a:rPr sz="900" spc="25" dirty="0">
                <a:latin typeface="Arial Narrow"/>
                <a:cs typeface="Arial Narrow"/>
              </a:rPr>
              <a:t>спирали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0" dirty="0">
                <a:latin typeface="Arial Narrow"/>
                <a:cs typeface="Arial Narrow"/>
              </a:rPr>
              <a:t>обработанную </a:t>
            </a:r>
            <a:r>
              <a:rPr sz="900" spc="30" dirty="0">
                <a:latin typeface="Arial Narrow"/>
                <a:cs typeface="Arial Narrow"/>
              </a:rPr>
              <a:t>прай-  мером </a:t>
            </a:r>
            <a:r>
              <a:rPr sz="900" spc="25" dirty="0">
                <a:latin typeface="Arial Narrow"/>
                <a:cs typeface="Arial Narrow"/>
              </a:rPr>
              <a:t>поверхность </a:t>
            </a:r>
            <a:r>
              <a:rPr sz="900" spc="30" dirty="0">
                <a:latin typeface="Arial Narrow"/>
                <a:cs typeface="Arial Narrow"/>
              </a:rPr>
              <a:t>полимерной пленкой наружу, перекры-  </a:t>
            </a:r>
            <a:r>
              <a:rPr sz="900" spc="5" dirty="0">
                <a:latin typeface="Arial Narrow"/>
                <a:cs typeface="Arial Narrow"/>
              </a:rPr>
              <a:t>вая </a:t>
            </a:r>
            <a:r>
              <a:rPr sz="900" spc="30" dirty="0">
                <a:latin typeface="Arial Narrow"/>
                <a:cs typeface="Arial Narrow"/>
              </a:rPr>
              <a:t>предыдущий </a:t>
            </a:r>
            <a:r>
              <a:rPr sz="900" spc="35" dirty="0">
                <a:latin typeface="Arial Narrow"/>
                <a:cs typeface="Arial Narrow"/>
              </a:rPr>
              <a:t>виток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35" dirty="0">
                <a:latin typeface="Arial Narrow"/>
                <a:cs typeface="Arial Narrow"/>
              </a:rPr>
              <a:t>50%. </a:t>
            </a:r>
            <a:r>
              <a:rPr sz="900" spc="10" dirty="0">
                <a:latin typeface="Arial Narrow"/>
                <a:cs typeface="Arial Narrow"/>
              </a:rPr>
              <a:t>Если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5" dirty="0">
                <a:latin typeface="Arial Narrow"/>
                <a:cs typeface="Arial Narrow"/>
              </a:rPr>
              <a:t>намотки по </a:t>
            </a:r>
            <a:r>
              <a:rPr sz="900" spc="30" dirty="0">
                <a:latin typeface="Arial Narrow"/>
                <a:cs typeface="Arial Narrow"/>
              </a:rPr>
              <a:t>спира-  </a:t>
            </a:r>
            <a:r>
              <a:rPr sz="900" spc="25" dirty="0">
                <a:latin typeface="Arial Narrow"/>
                <a:cs typeface="Arial Narrow"/>
              </a:rPr>
              <a:t>ли </a:t>
            </a:r>
            <a:r>
              <a:rPr sz="900" spc="20" dirty="0">
                <a:latin typeface="Arial Narrow"/>
                <a:cs typeface="Arial Narrow"/>
              </a:rPr>
              <a:t>недостаточно </a:t>
            </a:r>
            <a:r>
              <a:rPr sz="900" spc="15" dirty="0">
                <a:latin typeface="Arial Narrow"/>
                <a:cs typeface="Arial Narrow"/>
              </a:rPr>
              <a:t>места, </a:t>
            </a:r>
            <a:r>
              <a:rPr sz="900" spc="20" dirty="0">
                <a:latin typeface="Arial Narrow"/>
                <a:cs typeface="Arial Narrow"/>
              </a:rPr>
              <a:t>то </a:t>
            </a:r>
            <a:r>
              <a:rPr sz="900" spc="15" dirty="0">
                <a:latin typeface="Arial Narrow"/>
                <a:cs typeface="Arial Narrow"/>
              </a:rPr>
              <a:t>ленту </a:t>
            </a:r>
            <a:r>
              <a:rPr sz="900" spc="50" dirty="0">
                <a:latin typeface="Arial Narrow"/>
                <a:cs typeface="Arial Narrow"/>
              </a:rPr>
              <a:t>можно </a:t>
            </a:r>
            <a:r>
              <a:rPr sz="900" spc="25" dirty="0">
                <a:latin typeface="Arial Narrow"/>
                <a:cs typeface="Arial Narrow"/>
              </a:rPr>
              <a:t>наносить </a:t>
            </a:r>
            <a:r>
              <a:rPr sz="900" spc="30" dirty="0">
                <a:latin typeface="Arial Narrow"/>
                <a:cs typeface="Arial Narrow"/>
              </a:rPr>
              <a:t>послойно.  </a:t>
            </a:r>
            <a:r>
              <a:rPr sz="900" spc="25" dirty="0">
                <a:latin typeface="Arial Narrow"/>
                <a:cs typeface="Arial Narrow"/>
              </a:rPr>
              <a:t>При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намотке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ленты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вода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выдавливается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от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поверхности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прай-  </a:t>
            </a:r>
            <a:r>
              <a:rPr sz="900" spc="15" dirty="0">
                <a:latin typeface="Arial Narrow"/>
                <a:cs typeface="Arial Narrow"/>
              </a:rPr>
              <a:t>мера,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происходит </a:t>
            </a:r>
            <a:r>
              <a:rPr sz="900" spc="20" dirty="0">
                <a:latin typeface="Arial Narrow"/>
                <a:cs typeface="Arial Narrow"/>
              </a:rPr>
              <a:t>слипание </a:t>
            </a:r>
            <a:r>
              <a:rPr sz="900" spc="15" dirty="0">
                <a:latin typeface="Arial Narrow"/>
                <a:cs typeface="Arial Narrow"/>
              </a:rPr>
              <a:t>ленты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5" dirty="0">
                <a:latin typeface="Arial Narrow"/>
                <a:cs typeface="Arial Narrow"/>
              </a:rPr>
              <a:t>праймером. Получив-  </a:t>
            </a:r>
            <a:r>
              <a:rPr sz="900" spc="20" dirty="0">
                <a:latin typeface="Arial Narrow"/>
                <a:cs typeface="Arial Narrow"/>
              </a:rPr>
              <a:t>шаяся система </a:t>
            </a:r>
            <a:r>
              <a:rPr sz="900" spc="15" dirty="0">
                <a:latin typeface="Arial Narrow"/>
                <a:cs typeface="Arial Narrow"/>
              </a:rPr>
              <a:t>является </a:t>
            </a:r>
            <a:r>
              <a:rPr sz="900" spc="30" dirty="0">
                <a:latin typeface="Arial Narrow"/>
                <a:cs typeface="Arial Narrow"/>
              </a:rPr>
              <a:t>водо-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газонепроницаемой, </a:t>
            </a:r>
            <a:r>
              <a:rPr sz="900" spc="20" dirty="0">
                <a:latin typeface="Arial Narrow"/>
                <a:cs typeface="Arial Narrow"/>
              </a:rPr>
              <a:t>что </a:t>
            </a:r>
            <a:r>
              <a:rPr sz="900" spc="40" dirty="0">
                <a:latin typeface="Arial Narrow"/>
                <a:cs typeface="Arial Narrow"/>
              </a:rPr>
              <a:t>и  </a:t>
            </a:r>
            <a:r>
              <a:rPr sz="900" spc="25" dirty="0">
                <a:latin typeface="Arial Narrow"/>
                <a:cs typeface="Arial Narrow"/>
              </a:rPr>
              <a:t>необходимо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0" dirty="0">
                <a:latin typeface="Arial Narrow"/>
                <a:cs typeface="Arial Narrow"/>
              </a:rPr>
              <a:t>сваи от </a:t>
            </a:r>
            <a:r>
              <a:rPr sz="900" spc="35" dirty="0">
                <a:latin typeface="Arial Narrow"/>
                <a:cs typeface="Arial Narrow"/>
              </a:rPr>
              <a:t>коррозии. Ширина </a:t>
            </a:r>
            <a:r>
              <a:rPr sz="900" spc="15" dirty="0">
                <a:latin typeface="Arial Narrow"/>
                <a:cs typeface="Arial Narrow"/>
              </a:rPr>
              <a:t>ленты  выбирается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30" dirty="0">
                <a:latin typeface="Arial Narrow"/>
                <a:cs typeface="Arial Narrow"/>
              </a:rPr>
              <a:t>зависимости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15" dirty="0">
                <a:latin typeface="Arial Narrow"/>
                <a:cs typeface="Arial Narrow"/>
              </a:rPr>
              <a:t>диаметра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сваи.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ts val="1200"/>
              </a:lnSpc>
              <a:spcBef>
                <a:spcPts val="60"/>
              </a:spcBef>
            </a:pPr>
            <a:r>
              <a:rPr sz="900" spc="20" dirty="0">
                <a:latin typeface="Arial Narrow"/>
                <a:cs typeface="Arial Narrow"/>
              </a:rPr>
              <a:t>Лента </a:t>
            </a:r>
            <a:r>
              <a:rPr sz="900" spc="15" dirty="0">
                <a:latin typeface="Arial Narrow"/>
                <a:cs typeface="Arial Narrow"/>
              </a:rPr>
              <a:t>поставляется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рулонах </a:t>
            </a:r>
            <a:r>
              <a:rPr sz="900" spc="40" dirty="0">
                <a:latin typeface="Arial Narrow"/>
                <a:cs typeface="Arial Narrow"/>
              </a:rPr>
              <a:t>шириной </a:t>
            </a:r>
            <a:r>
              <a:rPr sz="900" spc="25" dirty="0">
                <a:latin typeface="Arial Narrow"/>
                <a:cs typeface="Arial Narrow"/>
              </a:rPr>
              <a:t>50, 100, </a:t>
            </a:r>
            <a:r>
              <a:rPr sz="900" spc="30" dirty="0">
                <a:latin typeface="Arial Narrow"/>
                <a:cs typeface="Arial Narrow"/>
              </a:rPr>
              <a:t>200 </a:t>
            </a:r>
            <a:r>
              <a:rPr sz="900" spc="35" dirty="0">
                <a:latin typeface="Arial Narrow"/>
                <a:cs typeface="Arial Narrow"/>
              </a:rPr>
              <a:t>мм;  </a:t>
            </a:r>
            <a:r>
              <a:rPr sz="900" spc="20" dirty="0">
                <a:latin typeface="Arial Narrow"/>
                <a:cs typeface="Arial Narrow"/>
              </a:rPr>
              <a:t>длина </a:t>
            </a:r>
            <a:r>
              <a:rPr sz="900" spc="15" dirty="0">
                <a:latin typeface="Arial Narrow"/>
                <a:cs typeface="Arial Narrow"/>
              </a:rPr>
              <a:t>ленты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рулоне </a:t>
            </a:r>
            <a:r>
              <a:rPr sz="900" spc="30" dirty="0">
                <a:latin typeface="Arial Narrow"/>
                <a:cs typeface="Arial Narrow"/>
              </a:rPr>
              <a:t>10 м. </a:t>
            </a:r>
            <a:r>
              <a:rPr sz="900" spc="15" dirty="0">
                <a:latin typeface="Arial Narrow"/>
                <a:cs typeface="Arial Narrow"/>
              </a:rPr>
              <a:t>Технические </a:t>
            </a:r>
            <a:r>
              <a:rPr sz="900" spc="25" dirty="0">
                <a:latin typeface="Arial Narrow"/>
                <a:cs typeface="Arial Narrow"/>
              </a:rPr>
              <a:t>характеристики</a:t>
            </a:r>
            <a:r>
              <a:rPr sz="900" spc="-6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лен-  </a:t>
            </a:r>
            <a:r>
              <a:rPr sz="900" spc="20" dirty="0">
                <a:latin typeface="Arial Narrow"/>
                <a:cs typeface="Arial Narrow"/>
              </a:rPr>
              <a:t>ты </a:t>
            </a:r>
            <a:r>
              <a:rPr sz="900" spc="15" dirty="0">
                <a:latin typeface="Arial Narrow"/>
                <a:cs typeface="Arial Narrow"/>
              </a:rPr>
              <a:t>MarineProtect™ представлены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табл. </a:t>
            </a:r>
            <a:r>
              <a:rPr sz="900" spc="20" dirty="0">
                <a:latin typeface="Arial Narrow"/>
                <a:cs typeface="Arial Narrow"/>
              </a:rPr>
              <a:t>2.</a:t>
            </a:r>
            <a:endParaRPr sz="900">
              <a:latin typeface="Arial Narrow"/>
              <a:cs typeface="Arial Narrow"/>
            </a:endParaRPr>
          </a:p>
          <a:p>
            <a:pPr marL="192405">
              <a:lnSpc>
                <a:spcPct val="100000"/>
              </a:lnSpc>
              <a:spcBef>
                <a:spcPts val="60"/>
              </a:spcBef>
            </a:pPr>
            <a:r>
              <a:rPr sz="900" b="1" spc="5" dirty="0">
                <a:latin typeface="Arial Narrow"/>
                <a:cs typeface="Arial Narrow"/>
              </a:rPr>
              <a:t>Кожух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45" dirty="0">
                <a:latin typeface="Arial Narrow"/>
                <a:cs typeface="Arial Narrow"/>
              </a:rPr>
              <a:t>Кожух </a:t>
            </a:r>
            <a:r>
              <a:rPr sz="900" spc="15" dirty="0">
                <a:latin typeface="Arial Narrow"/>
                <a:cs typeface="Arial Narrow"/>
              </a:rPr>
              <a:t>MarineProtect™ является </a:t>
            </a:r>
            <a:r>
              <a:rPr sz="900" spc="25" dirty="0">
                <a:latin typeface="Arial Narrow"/>
                <a:cs typeface="Arial Narrow"/>
              </a:rPr>
              <a:t>верхним </a:t>
            </a:r>
            <a:r>
              <a:rPr sz="900" spc="20" dirty="0">
                <a:latin typeface="Arial Narrow"/>
                <a:cs typeface="Arial Narrow"/>
              </a:rPr>
              <a:t>слоем </a:t>
            </a:r>
            <a:r>
              <a:rPr sz="900" spc="25" dirty="0">
                <a:latin typeface="Arial Narrow"/>
                <a:cs typeface="Arial Narrow"/>
              </a:rPr>
              <a:t>систе-  </a:t>
            </a:r>
            <a:r>
              <a:rPr sz="900" spc="40" dirty="0">
                <a:latin typeface="Arial Narrow"/>
                <a:cs typeface="Arial Narrow"/>
              </a:rPr>
              <a:t>мы и </a:t>
            </a:r>
            <a:r>
              <a:rPr sz="900" spc="35" dirty="0">
                <a:latin typeface="Arial Narrow"/>
                <a:cs typeface="Arial Narrow"/>
              </a:rPr>
              <a:t>служит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25" dirty="0">
                <a:latin typeface="Arial Narrow"/>
                <a:cs typeface="Arial Narrow"/>
              </a:rPr>
              <a:t>механических </a:t>
            </a:r>
            <a:r>
              <a:rPr sz="900" spc="30" dirty="0">
                <a:latin typeface="Arial Narrow"/>
                <a:cs typeface="Arial Narrow"/>
              </a:rPr>
              <a:t>повреждений 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5" dirty="0">
                <a:latin typeface="Arial Narrow"/>
                <a:cs typeface="Arial Narrow"/>
              </a:rPr>
              <a:t>волновых, </a:t>
            </a:r>
            <a:r>
              <a:rPr sz="900" spc="20" dirty="0">
                <a:latin typeface="Arial Narrow"/>
                <a:cs typeface="Arial Narrow"/>
              </a:rPr>
              <a:t>ледовых </a:t>
            </a:r>
            <a:r>
              <a:rPr sz="900" spc="30" dirty="0">
                <a:latin typeface="Arial Narrow"/>
                <a:cs typeface="Arial Narrow"/>
              </a:rPr>
              <a:t>нагрузках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сильном </a:t>
            </a:r>
            <a:r>
              <a:rPr sz="900" spc="10" dirty="0">
                <a:latin typeface="Arial Narrow"/>
                <a:cs typeface="Arial Narrow"/>
              </a:rPr>
              <a:t>ветре. </a:t>
            </a:r>
            <a:r>
              <a:rPr sz="900" spc="45" dirty="0">
                <a:latin typeface="Arial Narrow"/>
                <a:cs typeface="Arial Narrow"/>
              </a:rPr>
              <a:t>Кожух  </a:t>
            </a:r>
            <a:r>
              <a:rPr sz="900" spc="15" dirty="0">
                <a:latin typeface="Arial Narrow"/>
                <a:cs typeface="Arial Narrow"/>
              </a:rPr>
              <a:t>MarineProtect™ </a:t>
            </a:r>
            <a:r>
              <a:rPr sz="900" spc="30" dirty="0">
                <a:latin typeface="Arial Narrow"/>
                <a:cs typeface="Arial Narrow"/>
              </a:rPr>
              <a:t>изготовлен </a:t>
            </a:r>
            <a:r>
              <a:rPr sz="900" spc="45" dirty="0">
                <a:latin typeface="Arial Narrow"/>
                <a:cs typeface="Arial Narrow"/>
              </a:rPr>
              <a:t>из </a:t>
            </a:r>
            <a:r>
              <a:rPr sz="900" spc="35" dirty="0">
                <a:latin typeface="Arial Narrow"/>
                <a:cs typeface="Arial Narrow"/>
              </a:rPr>
              <a:t>высокопрочного, </a:t>
            </a:r>
            <a:r>
              <a:rPr sz="900" spc="30" dirty="0">
                <a:latin typeface="Arial Narrow"/>
                <a:cs typeface="Arial Narrow"/>
              </a:rPr>
              <a:t>устойчиво-  </a:t>
            </a:r>
            <a:r>
              <a:rPr sz="900" spc="50" dirty="0">
                <a:latin typeface="Arial Narrow"/>
                <a:cs typeface="Arial Narrow"/>
              </a:rPr>
              <a:t>го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35" dirty="0">
                <a:latin typeface="Arial Narrow"/>
                <a:cs typeface="Arial Narrow"/>
              </a:rPr>
              <a:t>УФ-излучению </a:t>
            </a:r>
            <a:r>
              <a:rPr sz="900" spc="20" dirty="0">
                <a:latin typeface="Arial Narrow"/>
                <a:cs typeface="Arial Narrow"/>
              </a:rPr>
              <a:t>полиэтилена </a:t>
            </a:r>
            <a:r>
              <a:rPr sz="900" spc="35" dirty="0">
                <a:latin typeface="Arial Narrow"/>
                <a:cs typeface="Arial Narrow"/>
              </a:rPr>
              <a:t>высокой </a:t>
            </a:r>
            <a:r>
              <a:rPr sz="900" spc="25" dirty="0">
                <a:latin typeface="Arial Narrow"/>
                <a:cs typeface="Arial Narrow"/>
              </a:rPr>
              <a:t>плотности </a:t>
            </a:r>
            <a:r>
              <a:rPr sz="900" spc="10" dirty="0">
                <a:latin typeface="Arial Narrow"/>
                <a:cs typeface="Arial Narrow"/>
              </a:rPr>
              <a:t>(HDPE).  </a:t>
            </a:r>
            <a:r>
              <a:rPr sz="900" spc="15" dirty="0">
                <a:latin typeface="Arial Narrow"/>
                <a:cs typeface="Arial Narrow"/>
              </a:rPr>
              <a:t>Материал </a:t>
            </a:r>
            <a:r>
              <a:rPr sz="900" spc="40" dirty="0">
                <a:latin typeface="Arial Narrow"/>
                <a:cs typeface="Arial Narrow"/>
              </a:rPr>
              <a:t>кожуха </a:t>
            </a:r>
            <a:r>
              <a:rPr sz="900" spc="15" dirty="0">
                <a:latin typeface="Arial Narrow"/>
                <a:cs typeface="Arial Narrow"/>
              </a:rPr>
              <a:t>MarineProtect™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характеризуется: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350" y="8545030"/>
            <a:ext cx="2326005" cy="7874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49860" indent="-137160">
              <a:lnSpc>
                <a:spcPct val="100000"/>
              </a:lnSpc>
              <a:spcBef>
                <a:spcPts val="215"/>
              </a:spcBef>
              <a:buChar char="•"/>
              <a:tabLst>
                <a:tab pos="150495" algn="l"/>
              </a:tabLst>
            </a:pPr>
            <a:r>
              <a:rPr sz="900" spc="35" dirty="0">
                <a:latin typeface="Arial Narrow"/>
                <a:cs typeface="Arial Narrow"/>
              </a:rPr>
              <a:t>стойкостью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15" dirty="0">
                <a:latin typeface="Arial Narrow"/>
                <a:cs typeface="Arial Narrow"/>
              </a:rPr>
              <a:t>средам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5" dirty="0">
                <a:latin typeface="Arial Narrow"/>
                <a:cs typeface="Arial Narrow"/>
              </a:rPr>
              <a:t>уровнем </a:t>
            </a:r>
            <a:r>
              <a:rPr sz="900" spc="15" dirty="0">
                <a:latin typeface="Arial Narrow"/>
                <a:cs typeface="Arial Narrow"/>
              </a:rPr>
              <a:t>рН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30" dirty="0">
                <a:latin typeface="Arial Narrow"/>
                <a:cs typeface="Arial Narrow"/>
              </a:rPr>
              <a:t>0 </a:t>
            </a:r>
            <a:r>
              <a:rPr sz="900" spc="25" dirty="0">
                <a:latin typeface="Arial Narrow"/>
                <a:cs typeface="Arial Narrow"/>
              </a:rPr>
              <a:t>до</a:t>
            </a:r>
            <a:r>
              <a:rPr sz="900" spc="-14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14;</a:t>
            </a:r>
            <a:endParaRPr sz="900">
              <a:latin typeface="Arial Narrow"/>
              <a:cs typeface="Arial Narrow"/>
            </a:endParaRPr>
          </a:p>
          <a:p>
            <a:pPr marL="149860" indent="-137160">
              <a:lnSpc>
                <a:spcPct val="100000"/>
              </a:lnSpc>
              <a:spcBef>
                <a:spcPts val="120"/>
              </a:spcBef>
              <a:buChar char="•"/>
              <a:tabLst>
                <a:tab pos="150495" algn="l"/>
              </a:tabLst>
            </a:pPr>
            <a:r>
              <a:rPr sz="900" spc="35" dirty="0">
                <a:latin typeface="Arial Narrow"/>
                <a:cs typeface="Arial Narrow"/>
              </a:rPr>
              <a:t>стойкостью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20" dirty="0">
                <a:latin typeface="Arial Narrow"/>
                <a:cs typeface="Arial Narrow"/>
              </a:rPr>
              <a:t>ультрафиолетовому</a:t>
            </a:r>
            <a:r>
              <a:rPr sz="900" spc="-12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излучению;</a:t>
            </a:r>
            <a:endParaRPr sz="900">
              <a:latin typeface="Arial Narrow"/>
              <a:cs typeface="Arial Narrow"/>
            </a:endParaRPr>
          </a:p>
          <a:p>
            <a:pPr marL="149860" indent="-137160">
              <a:lnSpc>
                <a:spcPct val="100000"/>
              </a:lnSpc>
              <a:spcBef>
                <a:spcPts val="120"/>
              </a:spcBef>
              <a:buChar char="•"/>
              <a:tabLst>
                <a:tab pos="150495" algn="l"/>
              </a:tabLst>
            </a:pPr>
            <a:r>
              <a:rPr sz="900" spc="25" dirty="0">
                <a:latin typeface="Arial Narrow"/>
                <a:cs typeface="Arial Narrow"/>
              </a:rPr>
              <a:t>эластичностью;</a:t>
            </a:r>
            <a:endParaRPr sz="900">
              <a:latin typeface="Arial Narrow"/>
              <a:cs typeface="Arial Narrow"/>
            </a:endParaRPr>
          </a:p>
          <a:p>
            <a:pPr marL="149860" indent="-137160">
              <a:lnSpc>
                <a:spcPct val="100000"/>
              </a:lnSpc>
              <a:spcBef>
                <a:spcPts val="120"/>
              </a:spcBef>
              <a:buChar char="•"/>
              <a:tabLst>
                <a:tab pos="150495" algn="l"/>
              </a:tabLst>
            </a:pPr>
            <a:r>
              <a:rPr sz="900" spc="35" dirty="0">
                <a:latin typeface="Arial Narrow"/>
                <a:cs typeface="Arial Narrow"/>
              </a:rPr>
              <a:t>высокой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прочностью;</a:t>
            </a:r>
            <a:endParaRPr sz="900">
              <a:latin typeface="Arial Narrow"/>
              <a:cs typeface="Arial Narrow"/>
            </a:endParaRPr>
          </a:p>
          <a:p>
            <a:pPr marL="149860" indent="-137160">
              <a:lnSpc>
                <a:spcPct val="100000"/>
              </a:lnSpc>
              <a:spcBef>
                <a:spcPts val="120"/>
              </a:spcBef>
              <a:buChar char="•"/>
              <a:tabLst>
                <a:tab pos="150495" algn="l"/>
              </a:tabLst>
            </a:pPr>
            <a:r>
              <a:rPr sz="900" spc="30" dirty="0">
                <a:latin typeface="Arial Narrow"/>
                <a:cs typeface="Arial Narrow"/>
              </a:rPr>
              <a:t>нетоксичностью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экологичностью.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9306826"/>
            <a:ext cx="29057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9705">
              <a:lnSpc>
                <a:spcPct val="111100"/>
              </a:lnSpc>
              <a:spcBef>
                <a:spcPts val="95"/>
              </a:spcBef>
            </a:pPr>
            <a:r>
              <a:rPr sz="900" spc="15" dirty="0">
                <a:latin typeface="Arial Narrow"/>
                <a:cs typeface="Arial Narrow"/>
              </a:rPr>
              <a:t>Технические </a:t>
            </a:r>
            <a:r>
              <a:rPr sz="900" spc="25" dirty="0">
                <a:latin typeface="Arial Narrow"/>
                <a:cs typeface="Arial Narrow"/>
              </a:rPr>
              <a:t>характеристики </a:t>
            </a:r>
            <a:r>
              <a:rPr sz="900" spc="40" dirty="0">
                <a:latin typeface="Arial Narrow"/>
                <a:cs typeface="Arial Narrow"/>
              </a:rPr>
              <a:t>кожуха </a:t>
            </a:r>
            <a:r>
              <a:rPr sz="900" spc="15" dirty="0">
                <a:latin typeface="Arial Narrow"/>
                <a:cs typeface="Arial Narrow"/>
              </a:rPr>
              <a:t>MarineProtect™  представлены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табл.</a:t>
            </a:r>
            <a:r>
              <a:rPr sz="900" spc="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3.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350" y="9623697"/>
            <a:ext cx="2726055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45" dirty="0">
                <a:latin typeface="Arial Narrow"/>
                <a:cs typeface="Arial Narrow"/>
              </a:rPr>
              <a:t>Кожух </a:t>
            </a:r>
            <a:r>
              <a:rPr sz="900" spc="30" dirty="0">
                <a:latin typeface="Arial Narrow"/>
                <a:cs typeface="Arial Narrow"/>
              </a:rPr>
              <a:t>фиксируется </a:t>
            </a:r>
            <a:r>
              <a:rPr sz="900" spc="25" dirty="0">
                <a:latin typeface="Arial Narrow"/>
                <a:cs typeface="Arial Narrow"/>
              </a:rPr>
              <a:t>специальными </a:t>
            </a:r>
            <a:r>
              <a:rPr sz="900" spc="35" dirty="0">
                <a:latin typeface="Arial Narrow"/>
                <a:cs typeface="Arial Narrow"/>
              </a:rPr>
              <a:t>натяжными</a:t>
            </a:r>
            <a:r>
              <a:rPr sz="900" spc="24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ремнями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19427"/>
            <a:ext cx="2905760" cy="2769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200"/>
              </a:lnSpc>
              <a:spcBef>
                <a:spcPts val="95"/>
              </a:spcBef>
            </a:pPr>
            <a:r>
              <a:rPr sz="900" spc="15" dirty="0">
                <a:latin typeface="Arial Narrow"/>
                <a:cs typeface="Arial Narrow"/>
              </a:rPr>
              <a:t>лены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табл.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1.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Перед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нанесением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праймера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поверхность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свай  </a:t>
            </a:r>
            <a:r>
              <a:rPr sz="900" spc="25" dirty="0">
                <a:latin typeface="Arial Narrow"/>
                <a:cs typeface="Arial Narrow"/>
              </a:rPr>
              <a:t>необходимо очистить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30" dirty="0">
                <a:latin typeface="Arial Narrow"/>
                <a:cs typeface="Arial Narrow"/>
              </a:rPr>
              <a:t>загрязнений, </a:t>
            </a:r>
            <a:r>
              <a:rPr sz="900" spc="15" dirty="0">
                <a:latin typeface="Arial Narrow"/>
                <a:cs typeface="Arial Narrow"/>
              </a:rPr>
              <a:t>обрастания, </a:t>
            </a:r>
            <a:r>
              <a:rPr sz="900" spc="20" dirty="0">
                <a:latin typeface="Arial Narrow"/>
                <a:cs typeface="Arial Narrow"/>
              </a:rPr>
              <a:t>отслаива-  </a:t>
            </a:r>
            <a:r>
              <a:rPr sz="900" spc="35" dirty="0">
                <a:latin typeface="Arial Narrow"/>
                <a:cs typeface="Arial Narrow"/>
              </a:rPr>
              <a:t>ющегося покрытия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ржавчины </a:t>
            </a:r>
            <a:r>
              <a:rPr sz="900" spc="25" dirty="0">
                <a:latin typeface="Arial Narrow"/>
                <a:cs typeface="Arial Narrow"/>
              </a:rPr>
              <a:t>механизированным </a:t>
            </a:r>
            <a:r>
              <a:rPr sz="900" spc="30" dirty="0">
                <a:latin typeface="Arial Narrow"/>
                <a:cs typeface="Arial Narrow"/>
              </a:rPr>
              <a:t>или руч-  </a:t>
            </a:r>
            <a:r>
              <a:rPr sz="900" spc="40" dirty="0">
                <a:latin typeface="Arial Narrow"/>
                <a:cs typeface="Arial Narrow"/>
              </a:rPr>
              <a:t>ным </a:t>
            </a:r>
            <a:r>
              <a:rPr sz="900" spc="30" dirty="0">
                <a:latin typeface="Arial Narrow"/>
                <a:cs typeface="Arial Narrow"/>
              </a:rPr>
              <a:t>способом. </a:t>
            </a:r>
            <a:r>
              <a:rPr sz="900" spc="10" dirty="0">
                <a:latin typeface="Arial Narrow"/>
                <a:cs typeface="Arial Narrow"/>
              </a:rPr>
              <a:t>Оставшееся </a:t>
            </a:r>
            <a:r>
              <a:rPr sz="900" spc="30" dirty="0">
                <a:latin typeface="Arial Narrow"/>
                <a:cs typeface="Arial Narrow"/>
              </a:rPr>
              <a:t>покрытие </a:t>
            </a:r>
            <a:r>
              <a:rPr sz="900" spc="40" dirty="0">
                <a:latin typeface="Arial Narrow"/>
                <a:cs typeface="Arial Narrow"/>
              </a:rPr>
              <a:t>должно </a:t>
            </a:r>
            <a:r>
              <a:rPr sz="900" spc="25" dirty="0">
                <a:latin typeface="Arial Narrow"/>
                <a:cs typeface="Arial Narrow"/>
              </a:rPr>
              <a:t>иметь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прочное  </a:t>
            </a:r>
            <a:r>
              <a:rPr sz="900" spc="15" dirty="0">
                <a:latin typeface="Arial Narrow"/>
                <a:cs typeface="Arial Narrow"/>
              </a:rPr>
              <a:t>сцепление </a:t>
            </a:r>
            <a:r>
              <a:rPr sz="900" spc="30" dirty="0">
                <a:latin typeface="Arial Narrow"/>
                <a:cs typeface="Arial Narrow"/>
              </a:rPr>
              <a:t>с </a:t>
            </a:r>
            <a:r>
              <a:rPr sz="900" spc="25" dirty="0">
                <a:latin typeface="Arial Narrow"/>
                <a:cs typeface="Arial Narrow"/>
              </a:rPr>
              <a:t>поверхностью </a:t>
            </a:r>
            <a:r>
              <a:rPr sz="900" spc="15" dirty="0">
                <a:latin typeface="Arial Narrow"/>
                <a:cs typeface="Arial Narrow"/>
              </a:rPr>
              <a:t>сваи. </a:t>
            </a:r>
            <a:r>
              <a:rPr sz="900" spc="10" dirty="0">
                <a:latin typeface="Arial Narrow"/>
                <a:cs typeface="Arial Narrow"/>
              </a:rPr>
              <a:t>Этих </a:t>
            </a:r>
            <a:r>
              <a:rPr sz="900" spc="20" dirty="0">
                <a:latin typeface="Arial Narrow"/>
                <a:cs typeface="Arial Narrow"/>
              </a:rPr>
              <a:t>требований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достаточно  </a:t>
            </a:r>
            <a:r>
              <a:rPr sz="900" spc="15" dirty="0">
                <a:latin typeface="Arial Narrow"/>
                <a:cs typeface="Arial Narrow"/>
              </a:rPr>
              <a:t>для нанесения </a:t>
            </a:r>
            <a:r>
              <a:rPr sz="900" spc="25" dirty="0">
                <a:latin typeface="Arial Narrow"/>
                <a:cs typeface="Arial Narrow"/>
              </a:rPr>
              <a:t>системы</a:t>
            </a:r>
            <a:r>
              <a:rPr sz="900" spc="15" dirty="0">
                <a:latin typeface="Arial Narrow"/>
                <a:cs typeface="Arial Narrow"/>
              </a:rPr>
              <a:t> MarineProtect™.</a:t>
            </a:r>
            <a:endParaRPr sz="900">
              <a:latin typeface="Arial Narrow"/>
              <a:cs typeface="Arial Narrow"/>
            </a:endParaRPr>
          </a:p>
          <a:p>
            <a:pPr marL="192405">
              <a:lnSpc>
                <a:spcPct val="100000"/>
              </a:lnSpc>
              <a:spcBef>
                <a:spcPts val="120"/>
              </a:spcBef>
            </a:pPr>
            <a:r>
              <a:rPr sz="900" b="1" spc="10" dirty="0">
                <a:latin typeface="Arial Narrow"/>
                <a:cs typeface="Arial Narrow"/>
              </a:rPr>
              <a:t>Лента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spcBef>
                <a:spcPts val="5"/>
              </a:spcBef>
            </a:pPr>
            <a:r>
              <a:rPr sz="900" spc="20" dirty="0">
                <a:latin typeface="Arial Narrow"/>
                <a:cs typeface="Arial Narrow"/>
              </a:rPr>
              <a:t>Лента </a:t>
            </a:r>
            <a:r>
              <a:rPr sz="900" spc="15" dirty="0">
                <a:latin typeface="Arial Narrow"/>
                <a:cs typeface="Arial Narrow"/>
              </a:rPr>
              <a:t>MarineProtect™ является </a:t>
            </a:r>
            <a:r>
              <a:rPr sz="900" spc="30" dirty="0">
                <a:latin typeface="Arial Narrow"/>
                <a:cs typeface="Arial Narrow"/>
              </a:rPr>
              <a:t>основным </a:t>
            </a:r>
            <a:r>
              <a:rPr sz="900" spc="35" dirty="0">
                <a:latin typeface="Arial Narrow"/>
                <a:cs typeface="Arial Narrow"/>
              </a:rPr>
              <a:t>антикоррози-  онным </a:t>
            </a:r>
            <a:r>
              <a:rPr sz="900" spc="20" dirty="0">
                <a:latin typeface="Arial Narrow"/>
                <a:cs typeface="Arial Narrow"/>
              </a:rPr>
              <a:t>слоем </a:t>
            </a:r>
            <a:r>
              <a:rPr sz="900" spc="25" dirty="0">
                <a:latin typeface="Arial Narrow"/>
                <a:cs typeface="Arial Narrow"/>
              </a:rPr>
              <a:t>систем </a:t>
            </a:r>
            <a:r>
              <a:rPr sz="900" spc="20" dirty="0">
                <a:latin typeface="Arial Narrow"/>
                <a:cs typeface="Arial Narrow"/>
              </a:rPr>
              <a:t>MarineProtect™-100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MarineProtect™-  </a:t>
            </a:r>
            <a:r>
              <a:rPr sz="900" spc="10" dirty="0">
                <a:latin typeface="Arial Narrow"/>
                <a:cs typeface="Arial Narrow"/>
              </a:rPr>
              <a:t>2000FD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0" dirty="0">
                <a:latin typeface="Arial Narrow"/>
                <a:cs typeface="Arial Narrow"/>
              </a:rPr>
              <a:t>свай от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зонах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забрызгивания 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переменного </a:t>
            </a:r>
            <a:r>
              <a:rPr sz="900" spc="15" dirty="0">
                <a:latin typeface="Arial Narrow"/>
                <a:cs typeface="Arial Narrow"/>
              </a:rPr>
              <a:t>смачивания. </a:t>
            </a: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15" dirty="0">
                <a:latin typeface="Arial Narrow"/>
                <a:cs typeface="Arial Narrow"/>
              </a:rPr>
              <a:t>состав ленты </a:t>
            </a:r>
            <a:r>
              <a:rPr sz="900" spc="25" dirty="0">
                <a:latin typeface="Arial Narrow"/>
                <a:cs typeface="Arial Narrow"/>
              </a:rPr>
              <a:t>входит прочное  </a:t>
            </a:r>
            <a:r>
              <a:rPr sz="900" spc="20" dirty="0">
                <a:latin typeface="Arial Narrow"/>
                <a:cs typeface="Arial Narrow"/>
              </a:rPr>
              <a:t>нетканое </a:t>
            </a:r>
            <a:r>
              <a:rPr sz="900" spc="25" dirty="0">
                <a:latin typeface="Arial Narrow"/>
                <a:cs typeface="Arial Narrow"/>
              </a:rPr>
              <a:t>полотно </a:t>
            </a:r>
            <a:r>
              <a:rPr sz="900" spc="45" dirty="0">
                <a:latin typeface="Arial Narrow"/>
                <a:cs typeface="Arial Narrow"/>
              </a:rPr>
              <a:t>из </a:t>
            </a:r>
            <a:r>
              <a:rPr sz="900" spc="25" dirty="0">
                <a:latin typeface="Arial Narrow"/>
                <a:cs typeface="Arial Narrow"/>
              </a:rPr>
              <a:t>полипропилена, пропитанное </a:t>
            </a:r>
            <a:r>
              <a:rPr sz="900" spc="20" dirty="0">
                <a:latin typeface="Arial Narrow"/>
                <a:cs typeface="Arial Narrow"/>
              </a:rPr>
              <a:t>петрола-  </a:t>
            </a:r>
            <a:r>
              <a:rPr sz="900" spc="30" dirty="0">
                <a:latin typeface="Arial Narrow"/>
                <a:cs typeface="Arial Narrow"/>
              </a:rPr>
              <a:t>тумной </a:t>
            </a:r>
            <a:r>
              <a:rPr sz="900" spc="25" dirty="0">
                <a:latin typeface="Arial Narrow"/>
                <a:cs typeface="Arial Narrow"/>
              </a:rPr>
              <a:t>массой. </a:t>
            </a:r>
            <a:r>
              <a:rPr sz="900" spc="10" dirty="0">
                <a:latin typeface="Arial Narrow"/>
                <a:cs typeface="Arial Narrow"/>
              </a:rPr>
              <a:t>Тонкая </a:t>
            </a:r>
            <a:r>
              <a:rPr sz="900" spc="25" dirty="0">
                <a:latin typeface="Arial Narrow"/>
                <a:cs typeface="Arial Narrow"/>
              </a:rPr>
              <a:t>полимерная </a:t>
            </a:r>
            <a:r>
              <a:rPr sz="900" spc="20" dirty="0">
                <a:latin typeface="Arial Narrow"/>
                <a:cs typeface="Arial Narrow"/>
              </a:rPr>
              <a:t>пленка, </a:t>
            </a:r>
            <a:r>
              <a:rPr sz="900" spc="10" dirty="0">
                <a:latin typeface="Arial Narrow"/>
                <a:cs typeface="Arial Narrow"/>
              </a:rPr>
              <a:t>нанесенная на  </a:t>
            </a:r>
            <a:r>
              <a:rPr sz="900" spc="40" dirty="0">
                <a:latin typeface="Arial Narrow"/>
                <a:cs typeface="Arial Narrow"/>
              </a:rPr>
              <a:t>внешнюю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сторону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ленты,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делает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-10" dirty="0">
                <a:latin typeface="Arial Narrow"/>
                <a:cs typeface="Arial Narrow"/>
              </a:rPr>
              <a:t>ее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еще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прочнее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предотвра-  </a:t>
            </a:r>
            <a:r>
              <a:rPr sz="900" spc="10" dirty="0">
                <a:latin typeface="Arial Narrow"/>
                <a:cs typeface="Arial Narrow"/>
              </a:rPr>
              <a:t>щает </a:t>
            </a:r>
            <a:r>
              <a:rPr sz="900" spc="20" dirty="0">
                <a:latin typeface="Arial Narrow"/>
                <a:cs typeface="Arial Narrow"/>
              </a:rPr>
              <a:t>вымывание </a:t>
            </a:r>
            <a:r>
              <a:rPr sz="900" spc="15" dirty="0">
                <a:latin typeface="Arial Narrow"/>
                <a:cs typeface="Arial Narrow"/>
              </a:rPr>
              <a:t>петролатума. </a:t>
            </a:r>
            <a:r>
              <a:rPr sz="900" spc="20" dirty="0">
                <a:latin typeface="Arial Narrow"/>
                <a:cs typeface="Arial Narrow"/>
              </a:rPr>
              <a:t>Лента </a:t>
            </a:r>
            <a:r>
              <a:rPr sz="900" spc="15" dirty="0">
                <a:latin typeface="Arial Narrow"/>
                <a:cs typeface="Arial Narrow"/>
              </a:rPr>
              <a:t>MarineProtect™ </a:t>
            </a:r>
            <a:r>
              <a:rPr sz="900" spc="20" dirty="0">
                <a:latin typeface="Arial Narrow"/>
                <a:cs typeface="Arial Narrow"/>
              </a:rPr>
              <a:t>отлича-  </a:t>
            </a:r>
            <a:r>
              <a:rPr sz="900" spc="10" dirty="0">
                <a:latin typeface="Arial Narrow"/>
                <a:cs typeface="Arial Narrow"/>
              </a:rPr>
              <a:t>ется </a:t>
            </a:r>
            <a:r>
              <a:rPr sz="900" spc="35" dirty="0">
                <a:latin typeface="Arial Narrow"/>
                <a:cs typeface="Arial Narrow"/>
              </a:rPr>
              <a:t>высокой </a:t>
            </a:r>
            <a:r>
              <a:rPr sz="900" spc="40" dirty="0">
                <a:latin typeface="Arial Narrow"/>
                <a:cs typeface="Arial Narrow"/>
              </a:rPr>
              <a:t>гибкостью и </a:t>
            </a:r>
            <a:r>
              <a:rPr sz="900" spc="35" dirty="0">
                <a:latin typeface="Arial Narrow"/>
                <a:cs typeface="Arial Narrow"/>
              </a:rPr>
              <a:t>легко </a:t>
            </a:r>
            <a:r>
              <a:rPr sz="900" spc="25" dirty="0">
                <a:latin typeface="Arial Narrow"/>
                <a:cs typeface="Arial Narrow"/>
              </a:rPr>
              <a:t>наносится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5" dirty="0">
                <a:latin typeface="Arial Narrow"/>
                <a:cs typeface="Arial Narrow"/>
              </a:rPr>
              <a:t>поверхность  </a:t>
            </a:r>
            <a:r>
              <a:rPr sz="900" spc="35" dirty="0">
                <a:latin typeface="Arial Narrow"/>
                <a:cs typeface="Arial Narrow"/>
              </a:rPr>
              <a:t>любой </a:t>
            </a:r>
            <a:r>
              <a:rPr sz="900" spc="40" dirty="0">
                <a:latin typeface="Arial Narrow"/>
                <a:cs typeface="Arial Narrow"/>
              </a:rPr>
              <a:t>формы. </a:t>
            </a:r>
            <a:r>
              <a:rPr sz="900" spc="-5" dirty="0">
                <a:latin typeface="Arial Narrow"/>
                <a:cs typeface="Arial Narrow"/>
              </a:rPr>
              <a:t>Она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5" dirty="0">
                <a:latin typeface="Arial Narrow"/>
                <a:cs typeface="Arial Narrow"/>
              </a:rPr>
              <a:t>пропускает </a:t>
            </a:r>
            <a:r>
              <a:rPr sz="900" spc="35" dirty="0">
                <a:latin typeface="Arial Narrow"/>
                <a:cs typeface="Arial Narrow"/>
              </a:rPr>
              <a:t>коррозионные </a:t>
            </a:r>
            <a:r>
              <a:rPr sz="900" spc="20" dirty="0">
                <a:latin typeface="Arial Narrow"/>
                <a:cs typeface="Arial Narrow"/>
              </a:rPr>
              <a:t>среды,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50" dirty="0">
                <a:latin typeface="Arial Narrow"/>
                <a:cs typeface="Arial Narrow"/>
              </a:rPr>
              <a:t>кис-  </a:t>
            </a:r>
            <a:r>
              <a:rPr sz="900" spc="25" dirty="0">
                <a:latin typeface="Arial Narrow"/>
                <a:cs typeface="Arial Narrow"/>
              </a:rPr>
              <a:t>лород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воду, </a:t>
            </a:r>
            <a:r>
              <a:rPr sz="900" spc="35" dirty="0">
                <a:latin typeface="Arial Narrow"/>
                <a:cs typeface="Arial Narrow"/>
              </a:rPr>
              <a:t>химически </a:t>
            </a:r>
            <a:r>
              <a:rPr sz="900" spc="20" dirty="0">
                <a:latin typeface="Arial Narrow"/>
                <a:cs typeface="Arial Narrow"/>
              </a:rPr>
              <a:t>устойчива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25" dirty="0">
                <a:latin typeface="Arial Narrow"/>
                <a:cs typeface="Arial Narrow"/>
              </a:rPr>
              <a:t>соленой </a:t>
            </a:r>
            <a:r>
              <a:rPr sz="900" spc="15" dirty="0">
                <a:latin typeface="Arial Narrow"/>
                <a:cs typeface="Arial Narrow"/>
              </a:rPr>
              <a:t>воде.</a:t>
            </a:r>
            <a:r>
              <a:rPr sz="900" spc="18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Облада-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7299" y="3363512"/>
            <a:ext cx="290576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95"/>
              </a:spcBef>
            </a:pPr>
            <a:r>
              <a:rPr sz="900" spc="25" dirty="0">
                <a:latin typeface="Arial Narrow"/>
                <a:cs typeface="Arial Narrow"/>
              </a:rPr>
              <a:t>(MarineProtect™-100) </a:t>
            </a:r>
            <a:r>
              <a:rPr sz="900" spc="30" dirty="0">
                <a:latin typeface="Arial Narrow"/>
                <a:cs typeface="Arial Narrow"/>
              </a:rPr>
              <a:t>или надежным винтовым </a:t>
            </a:r>
            <a:r>
              <a:rPr sz="900" spc="20" dirty="0">
                <a:latin typeface="Arial Narrow"/>
                <a:cs typeface="Arial Narrow"/>
              </a:rPr>
              <a:t>соединением  </a:t>
            </a:r>
            <a:r>
              <a:rPr sz="900" spc="25" dirty="0">
                <a:latin typeface="Arial Narrow"/>
                <a:cs typeface="Arial Narrow"/>
              </a:rPr>
              <a:t>(MarineProtect™-200).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r">
              <a:lnSpc>
                <a:spcPct val="111100"/>
              </a:lnSpc>
            </a:pPr>
            <a:r>
              <a:rPr sz="900" spc="25" dirty="0">
                <a:latin typeface="Arial Narrow"/>
                <a:cs typeface="Arial Narrow"/>
              </a:rPr>
              <a:t>Для </a:t>
            </a:r>
            <a:r>
              <a:rPr sz="900" spc="20" dirty="0">
                <a:latin typeface="Arial Narrow"/>
                <a:cs typeface="Arial Narrow"/>
              </a:rPr>
              <a:t>значительного увеличения </a:t>
            </a:r>
            <a:r>
              <a:rPr sz="900" spc="30" dirty="0">
                <a:latin typeface="Arial Narrow"/>
                <a:cs typeface="Arial Narrow"/>
              </a:rPr>
              <a:t>срока</a:t>
            </a:r>
            <a:r>
              <a:rPr sz="900" spc="9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эксплуатации</a:t>
            </a:r>
            <a:r>
              <a:rPr sz="900" spc="10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свай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зоне переменного </a:t>
            </a:r>
            <a:r>
              <a:rPr sz="900" spc="15" dirty="0">
                <a:latin typeface="Arial Narrow"/>
                <a:cs typeface="Arial Narrow"/>
              </a:rPr>
              <a:t>смачивания </a:t>
            </a:r>
            <a:r>
              <a:rPr sz="900" spc="25" dirty="0">
                <a:latin typeface="Arial Narrow"/>
                <a:cs typeface="Arial Narrow"/>
              </a:rPr>
              <a:t>системой </a:t>
            </a:r>
            <a:r>
              <a:rPr sz="900" spc="15" dirty="0">
                <a:latin typeface="Arial Narrow"/>
                <a:cs typeface="Arial Narrow"/>
              </a:rPr>
              <a:t>MarineProtect™</a:t>
            </a:r>
            <a:r>
              <a:rPr sz="900" spc="25" dirty="0">
                <a:latin typeface="Arial Narrow"/>
                <a:cs typeface="Arial Narrow"/>
              </a:rPr>
              <a:t> ре-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комендуется защищать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новые </a:t>
            </a:r>
            <a:r>
              <a:rPr sz="900" spc="15" dirty="0">
                <a:latin typeface="Arial Narrow"/>
                <a:cs typeface="Arial Narrow"/>
              </a:rPr>
              <a:t>сваи,</a:t>
            </a:r>
            <a:r>
              <a:rPr sz="900" spc="22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имеющие</a:t>
            </a:r>
            <a:r>
              <a:rPr sz="900" spc="7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лакокрасоч-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ное </a:t>
            </a:r>
            <a:r>
              <a:rPr sz="900" spc="30" dirty="0">
                <a:latin typeface="Arial Narrow"/>
                <a:cs typeface="Arial Narrow"/>
              </a:rPr>
              <a:t>покрытие. </a:t>
            </a:r>
            <a:r>
              <a:rPr sz="900" spc="25" dirty="0">
                <a:latin typeface="Arial Narrow"/>
                <a:cs typeface="Arial Narrow"/>
              </a:rPr>
              <a:t>При </a:t>
            </a:r>
            <a:r>
              <a:rPr sz="900" spc="15" dirty="0">
                <a:latin typeface="Arial Narrow"/>
                <a:cs typeface="Arial Narrow"/>
              </a:rPr>
              <a:t>ударных </a:t>
            </a:r>
            <a:r>
              <a:rPr sz="900" spc="25" dirty="0">
                <a:latin typeface="Arial Narrow"/>
                <a:cs typeface="Arial Narrow"/>
              </a:rPr>
              <a:t>механических </a:t>
            </a:r>
            <a:r>
              <a:rPr sz="900" spc="30" dirty="0">
                <a:latin typeface="Arial Narrow"/>
                <a:cs typeface="Arial Narrow"/>
              </a:rPr>
              <a:t>нагрузках</a:t>
            </a:r>
            <a:r>
              <a:rPr sz="900" spc="254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на</a:t>
            </a:r>
            <a:r>
              <a:rPr sz="900" spc="13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ла-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кокрасочные </a:t>
            </a:r>
            <a:r>
              <a:rPr sz="900" spc="35" dirty="0">
                <a:latin typeface="Arial Narrow"/>
                <a:cs typeface="Arial Narrow"/>
              </a:rPr>
              <a:t>покрытия </a:t>
            </a:r>
            <a:r>
              <a:rPr sz="900" spc="25" dirty="0">
                <a:latin typeface="Arial Narrow"/>
                <a:cs typeface="Arial Narrow"/>
              </a:rPr>
              <a:t>образуются </a:t>
            </a:r>
            <a:r>
              <a:rPr sz="900" spc="50" dirty="0">
                <a:latin typeface="Arial Narrow"/>
                <a:cs typeface="Arial Narrow"/>
              </a:rPr>
              <a:t>микро-</a:t>
            </a:r>
            <a:r>
              <a:rPr sz="900" spc="22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8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макротрещины 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или </a:t>
            </a:r>
            <a:r>
              <a:rPr sz="900" spc="35" dirty="0">
                <a:latin typeface="Arial Narrow"/>
                <a:cs typeface="Arial Narrow"/>
              </a:rPr>
              <a:t>сколы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40" dirty="0">
                <a:latin typeface="Arial Narrow"/>
                <a:cs typeface="Arial Narrow"/>
              </a:rPr>
              <a:t>жестком </a:t>
            </a:r>
            <a:r>
              <a:rPr sz="900" spc="35" dirty="0">
                <a:latin typeface="Arial Narrow"/>
                <a:cs typeface="Arial Narrow"/>
              </a:rPr>
              <a:t>покрытии,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через </a:t>
            </a:r>
            <a:r>
              <a:rPr sz="900" spc="30" dirty="0">
                <a:latin typeface="Arial Narrow"/>
                <a:cs typeface="Arial Narrow"/>
              </a:rPr>
              <a:t>них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открывается</a:t>
            </a:r>
            <a:r>
              <a:rPr sz="900" spc="3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до-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ступ воды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кислорода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25" dirty="0">
                <a:latin typeface="Arial Narrow"/>
                <a:cs typeface="Arial Narrow"/>
              </a:rPr>
              <a:t>поверхности </a:t>
            </a:r>
            <a:r>
              <a:rPr sz="900" spc="10" dirty="0">
                <a:latin typeface="Arial Narrow"/>
                <a:cs typeface="Arial Narrow"/>
              </a:rPr>
              <a:t>металла.</a:t>
            </a:r>
            <a:r>
              <a:rPr sz="900" spc="80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Со</a:t>
            </a:r>
            <a:r>
              <a:rPr sz="900" spc="4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временем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корродированный </a:t>
            </a:r>
            <a:r>
              <a:rPr sz="900" spc="25" dirty="0">
                <a:latin typeface="Arial Narrow"/>
                <a:cs typeface="Arial Narrow"/>
              </a:rPr>
              <a:t>участок </a:t>
            </a:r>
            <a:r>
              <a:rPr sz="900" spc="20" dirty="0">
                <a:latin typeface="Arial Narrow"/>
                <a:cs typeface="Arial Narrow"/>
              </a:rPr>
              <a:t>расширяется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35" dirty="0">
                <a:latin typeface="Arial Narrow"/>
                <a:cs typeface="Arial Narrow"/>
              </a:rPr>
              <a:t>ширину,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27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в</a:t>
            </a:r>
            <a:r>
              <a:rPr sz="900" spc="6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глу-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бину </a:t>
            </a:r>
            <a:r>
              <a:rPr sz="900" spc="15" dirty="0">
                <a:latin typeface="Arial Narrow"/>
                <a:cs typeface="Arial Narrow"/>
              </a:rPr>
              <a:t>сваи. Зачастую </a:t>
            </a:r>
            <a:r>
              <a:rPr sz="900" spc="25" dirty="0">
                <a:latin typeface="Arial Narrow"/>
                <a:cs typeface="Arial Narrow"/>
              </a:rPr>
              <a:t>корродированные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под</a:t>
            </a:r>
            <a:r>
              <a:rPr sz="900" spc="18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лакокрасочным 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покрытием </a:t>
            </a:r>
            <a:r>
              <a:rPr sz="900" spc="25" dirty="0">
                <a:latin typeface="Arial Narrow"/>
                <a:cs typeface="Arial Narrow"/>
              </a:rPr>
              <a:t>участки </a:t>
            </a:r>
            <a:r>
              <a:rPr sz="900" spc="20" dirty="0">
                <a:latin typeface="Arial Narrow"/>
                <a:cs typeface="Arial Narrow"/>
              </a:rPr>
              <a:t>сваи </a:t>
            </a:r>
            <a:r>
              <a:rPr sz="900" spc="25" dirty="0">
                <a:latin typeface="Arial Narrow"/>
                <a:cs typeface="Arial Narrow"/>
              </a:rPr>
              <a:t>обнаруживаются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слишком</a:t>
            </a:r>
            <a:r>
              <a:rPr sz="900" spc="14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поздно, 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когда </a:t>
            </a:r>
            <a:r>
              <a:rPr sz="900" spc="20" dirty="0">
                <a:latin typeface="Arial Narrow"/>
                <a:cs typeface="Arial Narrow"/>
              </a:rPr>
              <a:t>глубина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20" dirty="0">
                <a:latin typeface="Arial Narrow"/>
                <a:cs typeface="Arial Narrow"/>
              </a:rPr>
              <a:t>измеряется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десятками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миллиметров.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При </a:t>
            </a:r>
            <a:r>
              <a:rPr sz="900" spc="5" dirty="0">
                <a:latin typeface="Arial Narrow"/>
                <a:cs typeface="Arial Narrow"/>
              </a:rPr>
              <a:t>ударных </a:t>
            </a:r>
            <a:r>
              <a:rPr sz="900" spc="15" dirty="0">
                <a:latin typeface="Arial Narrow"/>
                <a:cs typeface="Arial Narrow"/>
              </a:rPr>
              <a:t>механических </a:t>
            </a:r>
            <a:r>
              <a:rPr sz="900" spc="20" dirty="0">
                <a:latin typeface="Arial Narrow"/>
                <a:cs typeface="Arial Narrow"/>
              </a:rPr>
              <a:t>нагрузках</a:t>
            </a:r>
            <a:r>
              <a:rPr sz="900" spc="18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на</a:t>
            </a:r>
            <a:r>
              <a:rPr sz="900" spc="7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систему 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MarineProtect™ </a:t>
            </a:r>
            <a:r>
              <a:rPr sz="900" spc="5" dirty="0">
                <a:latin typeface="Arial Narrow"/>
                <a:cs typeface="Arial Narrow"/>
              </a:rPr>
              <a:t>не </a:t>
            </a:r>
            <a:r>
              <a:rPr sz="900" spc="15" dirty="0">
                <a:latin typeface="Arial Narrow"/>
                <a:cs typeface="Arial Narrow"/>
              </a:rPr>
              <a:t>образуются </a:t>
            </a:r>
            <a:r>
              <a:rPr sz="900" spc="20" dirty="0">
                <a:latin typeface="Arial Narrow"/>
                <a:cs typeface="Arial Narrow"/>
              </a:rPr>
              <a:t>трещины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сколы,</a:t>
            </a:r>
            <a:r>
              <a:rPr sz="900" spc="17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поскольку </a:t>
            </a:r>
            <a:r>
              <a:rPr sz="900" spc="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0" dirty="0">
                <a:latin typeface="Arial Narrow"/>
                <a:cs typeface="Arial Narrow"/>
              </a:rPr>
              <a:t>петролатумная </a:t>
            </a:r>
            <a:r>
              <a:rPr sz="900" dirty="0">
                <a:latin typeface="Arial Narrow"/>
                <a:cs typeface="Arial Narrow"/>
              </a:rPr>
              <a:t>лента,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праймер </a:t>
            </a:r>
            <a:r>
              <a:rPr sz="900" spc="5" dirty="0">
                <a:latin typeface="Arial Narrow"/>
                <a:cs typeface="Arial Narrow"/>
              </a:rPr>
              <a:t>сделаны на </a:t>
            </a:r>
            <a:r>
              <a:rPr sz="900" spc="15" dirty="0">
                <a:latin typeface="Arial Narrow"/>
                <a:cs typeface="Arial Narrow"/>
              </a:rPr>
              <a:t>основе</a:t>
            </a:r>
            <a:r>
              <a:rPr sz="900" spc="7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аморф-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7629" y="5020626"/>
            <a:ext cx="276733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70" dirty="0">
                <a:solidFill>
                  <a:srgbClr val="00529B"/>
                </a:solidFill>
                <a:latin typeface="Trebuchet MS"/>
                <a:cs typeface="Trebuchet MS"/>
              </a:rPr>
              <a:t>Табл. </a:t>
            </a:r>
            <a:r>
              <a:rPr sz="850" spc="-30" dirty="0">
                <a:solidFill>
                  <a:srgbClr val="00529B"/>
                </a:solidFill>
                <a:latin typeface="Trebuchet MS"/>
                <a:cs typeface="Trebuchet MS"/>
              </a:rPr>
              <a:t>2. </a:t>
            </a:r>
            <a:r>
              <a:rPr sz="850" spc="-65" dirty="0">
                <a:latin typeface="Trebuchet MS"/>
                <a:cs typeface="Trebuchet MS"/>
              </a:rPr>
              <a:t>Технические </a:t>
            </a:r>
            <a:r>
              <a:rPr sz="850" spc="-50" dirty="0">
                <a:latin typeface="Trebuchet MS"/>
                <a:cs typeface="Trebuchet MS"/>
              </a:rPr>
              <a:t>характеристики </a:t>
            </a:r>
            <a:r>
              <a:rPr sz="850" spc="-40" dirty="0">
                <a:latin typeface="Trebuchet MS"/>
                <a:cs typeface="Trebuchet MS"/>
              </a:rPr>
              <a:t>ленты</a:t>
            </a:r>
            <a:r>
              <a:rPr sz="850" spc="75" dirty="0">
                <a:latin typeface="Trebuchet MS"/>
                <a:cs typeface="Trebuchet MS"/>
              </a:rPr>
              <a:t> </a:t>
            </a:r>
            <a:r>
              <a:rPr sz="850" spc="-20" dirty="0">
                <a:latin typeface="Trebuchet MS"/>
                <a:cs typeface="Trebuchet MS"/>
              </a:rPr>
              <a:t>MarineProtect™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4824" y="3036505"/>
            <a:ext cx="281622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70" dirty="0">
                <a:solidFill>
                  <a:srgbClr val="00529B"/>
                </a:solidFill>
                <a:latin typeface="Trebuchet MS"/>
                <a:cs typeface="Trebuchet MS"/>
              </a:rPr>
              <a:t>Табл. </a:t>
            </a:r>
            <a:r>
              <a:rPr sz="850" spc="-30" dirty="0">
                <a:solidFill>
                  <a:srgbClr val="00529B"/>
                </a:solidFill>
                <a:latin typeface="Trebuchet MS"/>
                <a:cs typeface="Trebuchet MS"/>
              </a:rPr>
              <a:t>3. </a:t>
            </a:r>
            <a:r>
              <a:rPr sz="850" spc="-65" dirty="0">
                <a:latin typeface="Trebuchet MS"/>
                <a:cs typeface="Trebuchet MS"/>
              </a:rPr>
              <a:t>Технические </a:t>
            </a:r>
            <a:r>
              <a:rPr sz="850" spc="-50" dirty="0">
                <a:latin typeface="Trebuchet MS"/>
                <a:cs typeface="Trebuchet MS"/>
              </a:rPr>
              <a:t>характеристики </a:t>
            </a:r>
            <a:r>
              <a:rPr sz="850" spc="-40" dirty="0">
                <a:latin typeface="Trebuchet MS"/>
                <a:cs typeface="Trebuchet MS"/>
              </a:rPr>
              <a:t>кожуха</a:t>
            </a:r>
            <a:r>
              <a:rPr sz="850" spc="80" dirty="0">
                <a:latin typeface="Trebuchet MS"/>
                <a:cs typeface="Trebuchet MS"/>
              </a:rPr>
              <a:t> </a:t>
            </a:r>
            <a:r>
              <a:rPr sz="850" spc="-20" dirty="0">
                <a:latin typeface="Trebuchet MS"/>
                <a:cs typeface="Trebuchet MS"/>
              </a:rPr>
              <a:t>MarineProtect™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4010" y="7926640"/>
            <a:ext cx="2738120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4860" marR="5080" indent="-772795">
              <a:lnSpc>
                <a:spcPct val="107800"/>
              </a:lnSpc>
              <a:spcBef>
                <a:spcPts val="100"/>
              </a:spcBef>
            </a:pPr>
            <a:r>
              <a:rPr sz="850" spc="-70" dirty="0">
                <a:solidFill>
                  <a:srgbClr val="00529B"/>
                </a:solidFill>
                <a:latin typeface="Trebuchet MS"/>
                <a:cs typeface="Trebuchet MS"/>
              </a:rPr>
              <a:t>Табл. </a:t>
            </a:r>
            <a:r>
              <a:rPr sz="850" spc="-30" dirty="0">
                <a:solidFill>
                  <a:srgbClr val="00529B"/>
                </a:solidFill>
                <a:latin typeface="Trebuchet MS"/>
                <a:cs typeface="Trebuchet MS"/>
              </a:rPr>
              <a:t>4. </a:t>
            </a:r>
            <a:r>
              <a:rPr sz="850" spc="-65" dirty="0">
                <a:latin typeface="Trebuchet MS"/>
                <a:cs typeface="Trebuchet MS"/>
              </a:rPr>
              <a:t>Общие </a:t>
            </a:r>
            <a:r>
              <a:rPr sz="850" spc="-50" dirty="0">
                <a:latin typeface="Trebuchet MS"/>
                <a:cs typeface="Trebuchet MS"/>
              </a:rPr>
              <a:t>характеристики </a:t>
            </a:r>
            <a:r>
              <a:rPr sz="850" spc="-45" dirty="0">
                <a:latin typeface="Trebuchet MS"/>
                <a:cs typeface="Trebuchet MS"/>
              </a:rPr>
              <a:t>систем </a:t>
            </a:r>
            <a:r>
              <a:rPr sz="850" spc="-20" dirty="0">
                <a:latin typeface="Trebuchet MS"/>
                <a:cs typeface="Trebuchet MS"/>
              </a:rPr>
              <a:t>MarineProtect™-100  </a:t>
            </a:r>
            <a:r>
              <a:rPr sz="850" spc="-60" dirty="0">
                <a:latin typeface="Trebuchet MS"/>
                <a:cs typeface="Trebuchet MS"/>
              </a:rPr>
              <a:t>и</a:t>
            </a:r>
            <a:r>
              <a:rPr sz="850" spc="-40" dirty="0">
                <a:latin typeface="Trebuchet MS"/>
                <a:cs typeface="Trebuchet MS"/>
              </a:rPr>
              <a:t> </a:t>
            </a:r>
            <a:r>
              <a:rPr sz="850" spc="-25" dirty="0">
                <a:latin typeface="Trebuchet MS"/>
                <a:cs typeface="Trebuchet MS"/>
              </a:rPr>
              <a:t>MarineProtect™-2000FD</a:t>
            </a:r>
            <a:endParaRPr sz="850">
              <a:latin typeface="Trebuchet MS"/>
              <a:cs typeface="Trebuchet MS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9999" y="3714731"/>
          <a:ext cx="2869563" cy="1259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7785"/>
                <a:gridCol w="428625"/>
                <a:gridCol w="636269"/>
                <a:gridCol w="476884"/>
              </a:tblGrid>
              <a:tr h="251999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Характеристики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spc="-10" dirty="0">
                          <a:latin typeface="Arial Narrow"/>
                          <a:cs typeface="Arial Narrow"/>
                        </a:rPr>
                        <a:t>Ед.</a:t>
                      </a:r>
                      <a:r>
                        <a:rPr sz="7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изм.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37160" indent="-12700">
                        <a:lnSpc>
                          <a:spcPts val="800"/>
                        </a:lnSpc>
                        <a:spcBef>
                          <a:spcPts val="229"/>
                        </a:spcBef>
                      </a:pPr>
                      <a:r>
                        <a:rPr sz="700" spc="-45" dirty="0">
                          <a:latin typeface="Arial Narrow"/>
                          <a:cs typeface="Arial Narrow"/>
                        </a:rPr>
                        <a:t>Т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ипичные  зн</a:t>
                      </a:r>
                      <a:r>
                        <a:rPr sz="700" spc="-35" dirty="0">
                          <a:latin typeface="Arial Narrow"/>
                          <a:cs typeface="Arial Narrow"/>
                        </a:rPr>
                        <a:t>а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чения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38100" indent="50800">
                        <a:lnSpc>
                          <a:spcPts val="800"/>
                        </a:lnSpc>
                        <a:spcBef>
                          <a:spcPts val="229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Методы 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испытаний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Толщина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(общая)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30" dirty="0">
                          <a:latin typeface="Arial Narrow"/>
                          <a:cs typeface="Arial Narrow"/>
                        </a:rPr>
                        <a:t>мм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1,5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998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Толщина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полимерной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пленки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35" dirty="0">
                          <a:latin typeface="Arial Narrow"/>
                          <a:cs typeface="Arial Narrow"/>
                        </a:rPr>
                        <a:t>мкм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100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Число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омыления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мг/KOH/г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&lt;10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EN</a:t>
                      </a:r>
                      <a:r>
                        <a:rPr sz="7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12068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Нахлест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%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50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при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нанесении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0" dirty="0">
                          <a:latin typeface="Arial Narrow"/>
                          <a:cs typeface="Arial Narrow"/>
                        </a:rPr>
                        <a:t>От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–10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до</a:t>
                      </a:r>
                      <a:r>
                        <a:rPr sz="7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+50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эксплуатации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0" dirty="0">
                          <a:latin typeface="Arial Narrow"/>
                          <a:cs typeface="Arial Narrow"/>
                        </a:rPr>
                        <a:t>От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–60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до</a:t>
                      </a:r>
                      <a:r>
                        <a:rPr sz="7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+70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998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хранения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&lt;</a:t>
                      </a:r>
                      <a:r>
                        <a:rPr sz="7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+40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59999" y="612003"/>
          <a:ext cx="2863849" cy="2375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675"/>
                <a:gridCol w="332739"/>
                <a:gridCol w="584835"/>
                <a:gridCol w="482600"/>
              </a:tblGrid>
              <a:tr h="216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Характеристики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-10" dirty="0">
                          <a:latin typeface="Arial Narrow"/>
                          <a:cs typeface="Arial Narrow"/>
                        </a:rPr>
                        <a:t>Ед.</a:t>
                      </a:r>
                      <a:r>
                        <a:rPr sz="7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изм.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1760" indent="-12700">
                        <a:lnSpc>
                          <a:spcPts val="800"/>
                        </a:lnSpc>
                        <a:spcBef>
                          <a:spcPts val="85"/>
                        </a:spcBef>
                      </a:pPr>
                      <a:r>
                        <a:rPr sz="700" spc="-45" dirty="0">
                          <a:latin typeface="Arial Narrow"/>
                          <a:cs typeface="Arial Narrow"/>
                        </a:rPr>
                        <a:t>Т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ипичные  зн</a:t>
                      </a:r>
                      <a:r>
                        <a:rPr sz="700" spc="-35" dirty="0">
                          <a:latin typeface="Arial Narrow"/>
                          <a:cs typeface="Arial Narrow"/>
                        </a:rPr>
                        <a:t>а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чения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 marR="41275" indent="50800">
                        <a:lnSpc>
                          <a:spcPts val="800"/>
                        </a:lnSpc>
                        <a:spcBef>
                          <a:spcPts val="8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Методы 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испытаний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998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Толщина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30" dirty="0">
                          <a:latin typeface="Arial Narrow"/>
                          <a:cs typeface="Arial Narrow"/>
                        </a:rPr>
                        <a:t>мм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2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1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Прочность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на</a:t>
                      </a:r>
                      <a:r>
                        <a:rPr sz="7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растяжение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Н/мм</a:t>
                      </a:r>
                      <a:r>
                        <a:rPr sz="600" baseline="34722" dirty="0">
                          <a:latin typeface="Arial Narrow"/>
                          <a:cs typeface="Arial Narrow"/>
                        </a:rPr>
                        <a:t>2</a:t>
                      </a:r>
                      <a:endParaRPr sz="600" baseline="34722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&gt;20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ASTM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7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638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998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Удлинение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при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 разрыве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%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&gt;600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ASTM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7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638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Содержание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углерода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%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2–3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при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 нанесении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0" dirty="0">
                          <a:latin typeface="Arial Narrow"/>
                          <a:cs typeface="Arial Narrow"/>
                        </a:rPr>
                        <a:t>От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–10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до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+50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Рабочая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температура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0" dirty="0">
                          <a:latin typeface="Arial Narrow"/>
                          <a:cs typeface="Arial Narrow"/>
                        </a:rPr>
                        <a:t>От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–60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до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+70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998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хранения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&lt;</a:t>
                      </a:r>
                      <a:r>
                        <a:rPr sz="70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+40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Устойчивость </a:t>
                      </a:r>
                      <a:r>
                        <a:rPr sz="700" spc="55" dirty="0">
                          <a:latin typeface="Arial Narrow"/>
                          <a:cs typeface="Arial Narrow"/>
                        </a:rPr>
                        <a:t>к </a:t>
                      </a:r>
                      <a:r>
                        <a:rPr sz="700" spc="30" dirty="0">
                          <a:latin typeface="Arial Narrow"/>
                          <a:cs typeface="Arial Narrow"/>
                        </a:rPr>
                        <a:t>низким</a:t>
                      </a:r>
                      <a:r>
                        <a:rPr sz="7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температурам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–75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81280" marR="121285">
                        <a:lnSpc>
                          <a:spcPct val="107200"/>
                        </a:lnSpc>
                        <a:spcBef>
                          <a:spcPts val="150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Стойкость </a:t>
                      </a:r>
                      <a:r>
                        <a:rPr sz="700" spc="55" dirty="0">
                          <a:latin typeface="Arial Narrow"/>
                          <a:cs typeface="Arial Narrow"/>
                        </a:rPr>
                        <a:t>к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истиранию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на</a:t>
                      </a:r>
                      <a:r>
                        <a:rPr sz="700" spc="-8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приборе 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Taber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Abraser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(абразивные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колеса  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CS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17,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нагрузка 1000 </a:t>
                      </a:r>
                      <a:r>
                        <a:rPr sz="700" spc="25" dirty="0">
                          <a:latin typeface="Arial Narrow"/>
                          <a:cs typeface="Arial Narrow"/>
                        </a:rPr>
                        <a:t>г,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 количество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00" spc="20" dirty="0">
                          <a:latin typeface="Arial Narrow"/>
                          <a:cs typeface="Arial Narrow"/>
                        </a:rPr>
                        <a:t>циклов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1000)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00" spc="35" dirty="0">
                          <a:latin typeface="Arial Narrow"/>
                          <a:cs typeface="Arial Narrow"/>
                        </a:rPr>
                        <a:t>мг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31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55575" marR="94615" indent="-53975">
                        <a:lnSpc>
                          <a:spcPct val="119100"/>
                        </a:lnSpc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ASTM</a:t>
                      </a:r>
                      <a:r>
                        <a:rPr sz="7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D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4060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999">
                <a:tc>
                  <a:txBody>
                    <a:bodyPr/>
                    <a:lstStyle/>
                    <a:p>
                      <a:pPr marL="81280" marR="232410">
                        <a:lnSpc>
                          <a:spcPct val="107200"/>
                        </a:lnSpc>
                        <a:spcBef>
                          <a:spcPts val="60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Стойкость </a:t>
                      </a:r>
                      <a:r>
                        <a:rPr sz="700" spc="55" dirty="0">
                          <a:latin typeface="Arial Narrow"/>
                          <a:cs typeface="Arial Narrow"/>
                        </a:rPr>
                        <a:t>к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ударным</a:t>
                      </a:r>
                      <a:r>
                        <a:rPr sz="700" spc="-9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нагрузкам 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системы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MarineProtect™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spc="55" dirty="0">
                          <a:latin typeface="Arial Narrow"/>
                          <a:cs typeface="Arial Narrow"/>
                        </a:rPr>
                        <a:t>Дж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&gt;15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723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700" spc="-5" dirty="0">
                          <a:latin typeface="Arial Narrow"/>
                          <a:cs typeface="Arial Narrow"/>
                        </a:rPr>
                        <a:t>DIN</a:t>
                      </a:r>
                      <a:r>
                        <a:rPr sz="7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EN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  <a:p>
                      <a:pPr marL="134620">
                        <a:lnSpc>
                          <a:spcPts val="810"/>
                        </a:lnSpc>
                        <a:spcBef>
                          <a:spcPts val="160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12068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999">
                <a:tc>
                  <a:txBody>
                    <a:bodyPr/>
                    <a:lstStyle/>
                    <a:p>
                      <a:pPr marL="81280" marR="215265">
                        <a:lnSpc>
                          <a:spcPct val="107200"/>
                        </a:lnSpc>
                        <a:spcBef>
                          <a:spcPts val="60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Стойкость </a:t>
                      </a:r>
                      <a:r>
                        <a:rPr sz="700" spc="55" dirty="0">
                          <a:latin typeface="Arial Narrow"/>
                          <a:cs typeface="Arial Narrow"/>
                        </a:rPr>
                        <a:t>к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ультрафиолетовому 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облучению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1,25</a:t>
                      </a:r>
                      <a:r>
                        <a:rPr sz="700" dirty="0">
                          <a:latin typeface="Symbol"/>
                          <a:cs typeface="Symbol"/>
                        </a:rPr>
                        <a:t>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600" baseline="-34722" dirty="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/E</a:t>
                      </a:r>
                      <a:r>
                        <a:rPr sz="600" baseline="-34722" dirty="0">
                          <a:latin typeface="Arial Narrow"/>
                          <a:cs typeface="Arial Narrow"/>
                        </a:rPr>
                        <a:t>0</a:t>
                      </a:r>
                      <a:r>
                        <a:rPr sz="700" dirty="0">
                          <a:latin typeface="Symbol"/>
                          <a:cs typeface="Symbol"/>
                        </a:rPr>
                        <a:t>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0,75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  <a:p>
                      <a:pPr marL="11430">
                        <a:lnSpc>
                          <a:spcPts val="815"/>
                        </a:lnSpc>
                        <a:spcBef>
                          <a:spcPts val="160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1,25</a:t>
                      </a:r>
                      <a:r>
                        <a:rPr sz="700" dirty="0">
                          <a:latin typeface="Symbol"/>
                          <a:cs typeface="Symbol"/>
                        </a:rPr>
                        <a:t>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600" baseline="-34722" dirty="0"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/S</a:t>
                      </a:r>
                      <a:r>
                        <a:rPr sz="600" baseline="-34722" dirty="0">
                          <a:latin typeface="Arial Narrow"/>
                          <a:cs typeface="Arial Narrow"/>
                        </a:rPr>
                        <a:t>0</a:t>
                      </a:r>
                      <a:r>
                        <a:rPr sz="700" dirty="0">
                          <a:latin typeface="Symbol"/>
                          <a:cs typeface="Symbol"/>
                        </a:rPr>
                        <a:t>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0,75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700" spc="-5" dirty="0">
                          <a:latin typeface="Arial Narrow"/>
                          <a:cs typeface="Arial Narrow"/>
                        </a:rPr>
                        <a:t>DIN</a:t>
                      </a:r>
                      <a:r>
                        <a:rPr sz="7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EN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  <a:p>
                      <a:pPr marL="134620">
                        <a:lnSpc>
                          <a:spcPts val="815"/>
                        </a:lnSpc>
                        <a:spcBef>
                          <a:spcPts val="160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12068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959999" y="6026511"/>
          <a:ext cx="2869565" cy="1805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45"/>
                <a:gridCol w="1061720"/>
                <a:gridCol w="431800"/>
                <a:gridCol w="482600"/>
                <a:gridCol w="482600"/>
              </a:tblGrid>
              <a:tr h="216000">
                <a:tc>
                  <a:txBody>
                    <a:bodyPr/>
                    <a:lstStyle/>
                    <a:p>
                      <a:pPr marL="97790" marR="68580" indent="-22225">
                        <a:lnSpc>
                          <a:spcPts val="700"/>
                        </a:lnSpc>
                        <a:spcBef>
                          <a:spcPts val="215"/>
                        </a:spcBef>
                      </a:pPr>
                      <a:r>
                        <a:rPr sz="700" spc="-20" dirty="0">
                          <a:latin typeface="Arial Narrow"/>
                          <a:cs typeface="Arial Narrow"/>
                        </a:rPr>
                        <a:t>К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омпо- 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ненты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Характеристика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-10" dirty="0">
                          <a:latin typeface="Arial Narrow"/>
                          <a:cs typeface="Arial Narrow"/>
                        </a:rPr>
                        <a:t>Ед.</a:t>
                      </a:r>
                      <a:r>
                        <a:rPr sz="7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изм.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60325" indent="-12700">
                        <a:lnSpc>
                          <a:spcPts val="700"/>
                        </a:lnSpc>
                        <a:spcBef>
                          <a:spcPts val="215"/>
                        </a:spcBef>
                      </a:pPr>
                      <a:r>
                        <a:rPr sz="700" spc="-45" dirty="0">
                          <a:latin typeface="Arial Narrow"/>
                          <a:cs typeface="Arial Narrow"/>
                        </a:rPr>
                        <a:t>Т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ипичные  зн</a:t>
                      </a:r>
                      <a:r>
                        <a:rPr sz="700" spc="-35" dirty="0">
                          <a:latin typeface="Arial Narrow"/>
                          <a:cs typeface="Arial Narrow"/>
                        </a:rPr>
                        <a:t>а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чения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42545" indent="48895">
                        <a:lnSpc>
                          <a:spcPts val="700"/>
                        </a:lnSpc>
                        <a:spcBef>
                          <a:spcPts val="21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Методы 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испытания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Праймер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Плотность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25" dirty="0">
                          <a:latin typeface="Arial Narrow"/>
                          <a:cs typeface="Arial Narrow"/>
                        </a:rPr>
                        <a:t>г/см</a:t>
                      </a:r>
                      <a:r>
                        <a:rPr sz="600" spc="37" baseline="34722" dirty="0">
                          <a:latin typeface="Arial Narrow"/>
                          <a:cs typeface="Arial Narrow"/>
                        </a:rPr>
                        <a:t>3</a:t>
                      </a:r>
                      <a:endParaRPr sz="600" baseline="34722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25" dirty="0">
                          <a:latin typeface="Arial Narrow"/>
                          <a:cs typeface="Arial Narrow"/>
                        </a:rPr>
                        <a:t>ок.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0,93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-15" dirty="0">
                          <a:latin typeface="Arial Narrow"/>
                          <a:cs typeface="Arial Narrow"/>
                        </a:rPr>
                        <a:t>ISO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2811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marR="81915">
                        <a:lnSpc>
                          <a:spcPts val="7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Температура</a:t>
                      </a:r>
                      <a:r>
                        <a:rPr sz="7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каплепадения  </a:t>
                      </a:r>
                      <a:r>
                        <a:rPr sz="700" spc="25" dirty="0">
                          <a:latin typeface="Arial Narrow"/>
                          <a:cs typeface="Arial Narrow"/>
                        </a:rPr>
                        <a:t>(по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Уббелоде)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-25" dirty="0">
                          <a:latin typeface="Arial Narrow"/>
                          <a:cs typeface="Arial Narrow"/>
                        </a:rPr>
                        <a:t>°С</a:t>
                      </a:r>
                      <a:r>
                        <a:rPr sz="7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(°F)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770"/>
                        </a:lnSpc>
                        <a:spcBef>
                          <a:spcPts val="7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&gt;+100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  <a:p>
                      <a:pPr marL="106045">
                        <a:lnSpc>
                          <a:spcPts val="755"/>
                        </a:lnSpc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(&gt;+212)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-5" dirty="0">
                          <a:latin typeface="Arial Narrow"/>
                          <a:cs typeface="Arial Narrow"/>
                        </a:rPr>
                        <a:t>DIN</a:t>
                      </a:r>
                      <a:r>
                        <a:rPr sz="7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51801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Лента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Толщина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700" spc="30" dirty="0">
                          <a:latin typeface="Arial Narrow"/>
                          <a:cs typeface="Arial Narrow"/>
                        </a:rPr>
                        <a:t>мм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1,5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marR="148590">
                        <a:lnSpc>
                          <a:spcPts val="700"/>
                        </a:lnSpc>
                        <a:spcBef>
                          <a:spcPts val="21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Толщина</a:t>
                      </a:r>
                      <a:r>
                        <a:rPr sz="700" spc="-4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кашировальной  ПП-пленки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35" dirty="0">
                          <a:latin typeface="Arial Narrow"/>
                          <a:cs typeface="Arial Narrow"/>
                        </a:rPr>
                        <a:t>мкм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100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Число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омыления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700" spc="45" dirty="0">
                          <a:latin typeface="Arial Narrow"/>
                          <a:cs typeface="Arial Narrow"/>
                        </a:rPr>
                        <a:t>Мг</a:t>
                      </a:r>
                      <a:r>
                        <a:rPr sz="7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(КОН)/г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&lt;10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marR="113030" indent="-13970">
                        <a:lnSpc>
                          <a:spcPts val="700"/>
                        </a:lnSpc>
                        <a:spcBef>
                          <a:spcPts val="250"/>
                        </a:spcBef>
                      </a:pPr>
                      <a:r>
                        <a:rPr sz="700" spc="-5" dirty="0">
                          <a:latin typeface="Arial Narrow"/>
                          <a:cs typeface="Arial Narrow"/>
                        </a:rPr>
                        <a:t>DIN</a:t>
                      </a:r>
                      <a:r>
                        <a:rPr sz="700" spc="-8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EN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12068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700" spc="30" dirty="0">
                          <a:latin typeface="Arial Narrow"/>
                          <a:cs typeface="Arial Narrow"/>
                        </a:rPr>
                        <a:t>Кожух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Толщина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30" dirty="0">
                          <a:latin typeface="Arial Narrow"/>
                          <a:cs typeface="Arial Narrow"/>
                        </a:rPr>
                        <a:t>мм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2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Удлинение </a:t>
                      </a:r>
                      <a:r>
                        <a:rPr sz="700" spc="20" dirty="0">
                          <a:latin typeface="Arial Narrow"/>
                          <a:cs typeface="Arial Narrow"/>
                        </a:rPr>
                        <a:t>при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5" dirty="0">
                          <a:latin typeface="Arial Narrow"/>
                          <a:cs typeface="Arial Narrow"/>
                        </a:rPr>
                        <a:t>разрыве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%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&gt;600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ASTM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7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638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Прочность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на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0" dirty="0">
                          <a:latin typeface="Arial Narrow"/>
                          <a:cs typeface="Arial Narrow"/>
                        </a:rPr>
                        <a:t>растяжение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Н/мм</a:t>
                      </a:r>
                      <a:r>
                        <a:rPr sz="600" spc="22" baseline="34722" dirty="0">
                          <a:latin typeface="Arial Narrow"/>
                          <a:cs typeface="Arial Narrow"/>
                        </a:rPr>
                        <a:t>2</a:t>
                      </a:r>
                      <a:endParaRPr sz="600" baseline="34722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15" dirty="0">
                          <a:latin typeface="Arial Narrow"/>
                          <a:cs typeface="Arial Narrow"/>
                        </a:rPr>
                        <a:t>21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ASTM </a:t>
                      </a:r>
                      <a:r>
                        <a:rPr sz="700" spc="-10" dirty="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sz="7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15" dirty="0">
                          <a:latin typeface="Arial Narrow"/>
                          <a:cs typeface="Arial Narrow"/>
                        </a:rPr>
                        <a:t>638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52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700" dirty="0">
                          <a:latin typeface="Arial Narrow"/>
                          <a:cs typeface="Arial Narrow"/>
                        </a:rPr>
                        <a:t>Система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700" spc="5" dirty="0">
                          <a:latin typeface="Arial Narrow"/>
                          <a:cs typeface="Arial Narrow"/>
                        </a:rPr>
                        <a:t>Ударостойкость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700" spc="55" dirty="0">
                          <a:latin typeface="Arial Narrow"/>
                          <a:cs typeface="Arial Narrow"/>
                        </a:rPr>
                        <a:t>Дж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700" spc="10" dirty="0">
                          <a:latin typeface="Arial Narrow"/>
                          <a:cs typeface="Arial Narrow"/>
                        </a:rPr>
                        <a:t>&gt;15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marR="113030" indent="-13970">
                        <a:lnSpc>
                          <a:spcPts val="700"/>
                        </a:lnSpc>
                        <a:spcBef>
                          <a:spcPts val="320"/>
                        </a:spcBef>
                      </a:pPr>
                      <a:r>
                        <a:rPr sz="700" spc="-5" dirty="0">
                          <a:latin typeface="Arial Narrow"/>
                          <a:cs typeface="Arial Narrow"/>
                        </a:rPr>
                        <a:t>DIN</a:t>
                      </a:r>
                      <a:r>
                        <a:rPr sz="700" spc="-8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700" spc="-25" dirty="0">
                          <a:latin typeface="Arial Narrow"/>
                          <a:cs typeface="Arial Narrow"/>
                        </a:rPr>
                        <a:t>EN </a:t>
                      </a:r>
                      <a:r>
                        <a:rPr sz="700" dirty="0">
                          <a:latin typeface="Arial Narrow"/>
                          <a:cs typeface="Arial Narrow"/>
                        </a:rPr>
                        <a:t> 12068</a:t>
                      </a:r>
                      <a:endParaRPr sz="700">
                        <a:latin typeface="Arial Narrow"/>
                        <a:cs typeface="Arial Narrow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3947299" y="8392670"/>
            <a:ext cx="290576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r">
              <a:lnSpc>
                <a:spcPct val="111100"/>
              </a:lnSpc>
              <a:spcBef>
                <a:spcPts val="95"/>
              </a:spcBef>
            </a:pPr>
            <a:r>
              <a:rPr sz="900" spc="20" dirty="0">
                <a:latin typeface="Arial Narrow"/>
                <a:cs typeface="Arial Narrow"/>
              </a:rPr>
              <a:t>ных, высокопластичных </a:t>
            </a:r>
            <a:r>
              <a:rPr sz="900" spc="5" dirty="0">
                <a:latin typeface="Arial Narrow"/>
                <a:cs typeface="Arial Narrow"/>
              </a:rPr>
              <a:t>материалов. </a:t>
            </a:r>
            <a:r>
              <a:rPr sz="900" spc="15" dirty="0">
                <a:latin typeface="Arial Narrow"/>
                <a:cs typeface="Arial Narrow"/>
              </a:rPr>
              <a:t>При</a:t>
            </a:r>
            <a:r>
              <a:rPr sz="900" spc="-9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повреждении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защит-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ного кожуха </a:t>
            </a:r>
            <a:r>
              <a:rPr sz="900" dirty="0">
                <a:latin typeface="Arial Narrow"/>
                <a:cs typeface="Arial Narrow"/>
              </a:rPr>
              <a:t>всегда </a:t>
            </a:r>
            <a:r>
              <a:rPr sz="900" spc="40" dirty="0">
                <a:latin typeface="Arial Narrow"/>
                <a:cs typeface="Arial Narrow"/>
              </a:rPr>
              <a:t>можно </a:t>
            </a:r>
            <a:r>
              <a:rPr sz="900" spc="15" dirty="0">
                <a:latin typeface="Arial Narrow"/>
                <a:cs typeface="Arial Narrow"/>
              </a:rPr>
              <a:t>быстро </a:t>
            </a:r>
            <a:r>
              <a:rPr sz="900" spc="20" dirty="0">
                <a:latin typeface="Arial Narrow"/>
                <a:cs typeface="Arial Narrow"/>
              </a:rPr>
              <a:t>произвести</a:t>
            </a:r>
            <a:r>
              <a:rPr sz="900" spc="24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ремонтные</a:t>
            </a:r>
            <a:r>
              <a:rPr sz="900" spc="6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ра-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боты,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нанеся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на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поврежденный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участок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новый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отрезок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кожуха. 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Для </a:t>
            </a:r>
            <a:r>
              <a:rPr sz="900" spc="25" dirty="0">
                <a:latin typeface="Arial Narrow"/>
                <a:cs typeface="Arial Narrow"/>
              </a:rPr>
              <a:t>антикоррозионной </a:t>
            </a:r>
            <a:r>
              <a:rPr sz="900" spc="20" dirty="0">
                <a:latin typeface="Arial Narrow"/>
                <a:cs typeface="Arial Narrow"/>
              </a:rPr>
              <a:t>защиты </a:t>
            </a:r>
            <a:r>
              <a:rPr sz="900" spc="-25" dirty="0">
                <a:latin typeface="Arial Narrow"/>
                <a:cs typeface="Arial Narrow"/>
              </a:rPr>
              <a:t>DENSO</a:t>
            </a:r>
            <a:r>
              <a:rPr sz="900" spc="-4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GmbH</a:t>
            </a:r>
            <a:r>
              <a:rPr sz="900" spc="13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сегодня </a:t>
            </a:r>
            <a:r>
              <a:rPr sz="900" spc="5" dirty="0">
                <a:latin typeface="Arial Narrow"/>
                <a:cs typeface="Arial Narrow"/>
              </a:rPr>
              <a:t> представляет две </a:t>
            </a:r>
            <a:r>
              <a:rPr sz="900" spc="15" dirty="0">
                <a:latin typeface="Arial Narrow"/>
                <a:cs typeface="Arial Narrow"/>
              </a:rPr>
              <a:t>основные системы:</a:t>
            </a:r>
            <a:r>
              <a:rPr sz="900" spc="11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MarineProtect™-100</a:t>
            </a:r>
            <a:r>
              <a:rPr sz="900" spc="3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 </a:t>
            </a:r>
            <a:r>
              <a:rPr sz="900" spc="5" dirty="0">
                <a:latin typeface="Arial Narrow"/>
                <a:cs typeface="Arial Narrow"/>
              </a:rPr>
              <a:t>MarineProtect™-2000FD. </a:t>
            </a:r>
            <a:r>
              <a:rPr sz="900" spc="-15" dirty="0">
                <a:latin typeface="Arial Narrow"/>
                <a:cs typeface="Arial Narrow"/>
              </a:rPr>
              <a:t>Обе </a:t>
            </a:r>
            <a:r>
              <a:rPr sz="900" spc="30" dirty="0">
                <a:latin typeface="Arial Narrow"/>
                <a:cs typeface="Arial Narrow"/>
              </a:rPr>
              <a:t>они </a:t>
            </a:r>
            <a:r>
              <a:rPr sz="900" spc="20" dirty="0">
                <a:latin typeface="Arial Narrow"/>
                <a:cs typeface="Arial Narrow"/>
              </a:rPr>
              <a:t>имеют</a:t>
            </a:r>
            <a:r>
              <a:rPr sz="900" spc="-13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одинаковые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качествен-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ные </a:t>
            </a:r>
            <a:r>
              <a:rPr sz="900" spc="15" dirty="0">
                <a:latin typeface="Arial Narrow"/>
                <a:cs typeface="Arial Narrow"/>
              </a:rPr>
              <a:t>характеристики, </a:t>
            </a:r>
            <a:r>
              <a:rPr sz="900" spc="5" dirty="0">
                <a:latin typeface="Arial Narrow"/>
                <a:cs typeface="Arial Narrow"/>
              </a:rPr>
              <a:t>представленные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dirty="0">
                <a:latin typeface="Arial Narrow"/>
                <a:cs typeface="Arial Narrow"/>
              </a:rPr>
              <a:t>табл. </a:t>
            </a:r>
            <a:r>
              <a:rPr sz="900" spc="15" dirty="0">
                <a:latin typeface="Arial Narrow"/>
                <a:cs typeface="Arial Narrow"/>
              </a:rPr>
              <a:t>4, </a:t>
            </a:r>
            <a:r>
              <a:rPr sz="900" spc="25" dirty="0">
                <a:latin typeface="Arial Narrow"/>
                <a:cs typeface="Arial Narrow"/>
              </a:rPr>
              <a:t>но</a:t>
            </a:r>
            <a:r>
              <a:rPr sz="900" spc="17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различают-</a:t>
            </a:r>
            <a:endParaRPr sz="9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10" dirty="0">
                <a:latin typeface="Arial Narrow"/>
                <a:cs typeface="Arial Narrow"/>
              </a:rPr>
              <a:t>ся, </a:t>
            </a:r>
            <a:r>
              <a:rPr sz="900" spc="40" dirty="0">
                <a:latin typeface="Arial Narrow"/>
                <a:cs typeface="Arial Narrow"/>
              </a:rPr>
              <a:t>как </a:t>
            </a:r>
            <a:r>
              <a:rPr sz="900" spc="30" dirty="0">
                <a:latin typeface="Arial Narrow"/>
                <a:cs typeface="Arial Narrow"/>
              </a:rPr>
              <a:t>уже </a:t>
            </a:r>
            <a:r>
              <a:rPr sz="900" spc="10" dirty="0">
                <a:latin typeface="Arial Narrow"/>
                <a:cs typeface="Arial Narrow"/>
              </a:rPr>
              <a:t>отмечено </a:t>
            </a:r>
            <a:r>
              <a:rPr sz="900" spc="15" dirty="0">
                <a:latin typeface="Arial Narrow"/>
                <a:cs typeface="Arial Narrow"/>
              </a:rPr>
              <a:t>выше, </a:t>
            </a:r>
            <a:r>
              <a:rPr sz="900" spc="25" dirty="0">
                <a:latin typeface="Arial Narrow"/>
                <a:cs typeface="Arial Narrow"/>
              </a:rPr>
              <a:t>способом</a:t>
            </a:r>
            <a:r>
              <a:rPr sz="900" spc="-14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крепления </a:t>
            </a:r>
            <a:r>
              <a:rPr sz="900" spc="25" dirty="0">
                <a:latin typeface="Arial Narrow"/>
                <a:cs typeface="Arial Narrow"/>
              </a:rPr>
              <a:t>кожуха.</a:t>
            </a:r>
            <a:endParaRPr sz="900">
              <a:latin typeface="Arial Narrow"/>
              <a:cs typeface="Arial Narrow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spc="20" dirty="0">
                <a:latin typeface="Arial Narrow"/>
                <a:cs typeface="Arial Narrow"/>
              </a:rPr>
              <a:t>За последние </a:t>
            </a:r>
            <a:r>
              <a:rPr sz="900" spc="35" dirty="0">
                <a:latin typeface="Arial Narrow"/>
                <a:cs typeface="Arial Narrow"/>
              </a:rPr>
              <a:t>годы </a:t>
            </a:r>
            <a:r>
              <a:rPr sz="900" spc="25" dirty="0">
                <a:latin typeface="Arial Narrow"/>
                <a:cs typeface="Arial Narrow"/>
              </a:rPr>
              <a:t>системы </a:t>
            </a:r>
            <a:r>
              <a:rPr sz="900" spc="15" dirty="0">
                <a:latin typeface="Arial Narrow"/>
                <a:cs typeface="Arial Narrow"/>
              </a:rPr>
              <a:t>MarineProtect™</a:t>
            </a:r>
            <a:r>
              <a:rPr sz="900" spc="2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успешно</a:t>
            </a:r>
            <a:endParaRPr sz="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48" y="9980687"/>
            <a:ext cx="6775301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Georgia"/>
                <a:cs typeface="Georgia"/>
              </a:rPr>
              <a:t>ГИДРОТЕХНИЧЕСКОЕ СТРОИТЕЛЬСТВО, ТЕХНОЛОГИИ, ОБОРУДОВАНИЕ И МАТЕРИАЛЫ, ИННОВАЦИИ, ВЕДУЩИЕ СПЕЦИАЛИСТЫ</a:t>
            </a:r>
            <a:endParaRPr sz="6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400" y="1799964"/>
            <a:ext cx="1397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latin typeface="Gill Sans MT"/>
                <a:cs typeface="Gill Sans MT"/>
              </a:rPr>
              <a:t>78</a:t>
            </a:r>
            <a:endParaRPr sz="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95220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6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7299" y="4735070"/>
            <a:ext cx="290576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95"/>
              </a:spcBef>
            </a:pPr>
            <a:r>
              <a:rPr sz="900" spc="30" dirty="0">
                <a:latin typeface="Arial Narrow"/>
                <a:cs typeface="Arial Narrow"/>
              </a:rPr>
              <a:t>применялись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0" dirty="0">
                <a:latin typeface="Arial Narrow"/>
                <a:cs typeface="Arial Narrow"/>
              </a:rPr>
              <a:t>ремонте свай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15" dirty="0">
                <a:latin typeface="Arial Narrow"/>
                <a:cs typeface="Arial Narrow"/>
              </a:rPr>
              <a:t>объектах </a:t>
            </a:r>
            <a:r>
              <a:rPr sz="900" spc="20" dirty="0">
                <a:latin typeface="Arial Narrow"/>
                <a:cs typeface="Arial Narrow"/>
              </a:rPr>
              <a:t>в портах </a:t>
            </a:r>
            <a:r>
              <a:rPr sz="900" spc="30" dirty="0">
                <a:latin typeface="Arial Narrow"/>
                <a:cs typeface="Arial Narrow"/>
              </a:rPr>
              <a:t>Ново-  </a:t>
            </a:r>
            <a:r>
              <a:rPr sz="900" spc="40" dirty="0">
                <a:latin typeface="Arial Narrow"/>
                <a:cs typeface="Arial Narrow"/>
              </a:rPr>
              <a:t>российск и </a:t>
            </a:r>
            <a:r>
              <a:rPr sz="900" spc="5" dirty="0">
                <a:latin typeface="Arial Narrow"/>
                <a:cs typeface="Arial Narrow"/>
              </a:rPr>
              <a:t>Тамань. </a:t>
            </a:r>
            <a:r>
              <a:rPr sz="900" spc="15" dirty="0">
                <a:latin typeface="Arial Narrow"/>
                <a:cs typeface="Arial Narrow"/>
              </a:rPr>
              <a:t>Специалисты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заказчики </a:t>
            </a:r>
            <a:r>
              <a:rPr sz="900" spc="20" dirty="0">
                <a:latin typeface="Arial Narrow"/>
                <a:cs typeface="Arial Narrow"/>
              </a:rPr>
              <a:t>оценивают  </a:t>
            </a:r>
            <a:r>
              <a:rPr sz="900" spc="30" dirty="0">
                <a:latin typeface="Arial Narrow"/>
                <a:cs typeface="Arial Narrow"/>
              </a:rPr>
              <a:t>технологию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30" dirty="0">
                <a:latin typeface="Arial Narrow"/>
                <a:cs typeface="Arial Narrow"/>
              </a:rPr>
              <a:t>надежную, </a:t>
            </a:r>
            <a:r>
              <a:rPr sz="900" spc="35" dirty="0">
                <a:latin typeface="Arial Narrow"/>
                <a:cs typeface="Arial Narrow"/>
              </a:rPr>
              <a:t>экономичную, позволяющую</a:t>
            </a:r>
            <a:r>
              <a:rPr sz="900" spc="-3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зна-  </a:t>
            </a:r>
            <a:r>
              <a:rPr sz="900" spc="20" dirty="0">
                <a:latin typeface="Arial Narrow"/>
                <a:cs typeface="Arial Narrow"/>
              </a:rPr>
              <a:t>чительно </a:t>
            </a:r>
            <a:r>
              <a:rPr sz="900" spc="30" dirty="0">
                <a:latin typeface="Arial Narrow"/>
                <a:cs typeface="Arial Narrow"/>
              </a:rPr>
              <a:t>ускорить </a:t>
            </a:r>
            <a:r>
              <a:rPr sz="900" spc="25" dirty="0">
                <a:latin typeface="Arial Narrow"/>
                <a:cs typeface="Arial Narrow"/>
              </a:rPr>
              <a:t>процесс </a:t>
            </a:r>
            <a:r>
              <a:rPr sz="900" spc="20" dirty="0">
                <a:latin typeface="Arial Narrow"/>
                <a:cs typeface="Arial Narrow"/>
              </a:rPr>
              <a:t>ремонта, </a:t>
            </a:r>
            <a:r>
              <a:rPr sz="900" spc="30" dirty="0">
                <a:latin typeface="Arial Narrow"/>
                <a:cs typeface="Arial Narrow"/>
              </a:rPr>
              <a:t>поэтому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прогнозируют  широкое </a:t>
            </a:r>
            <a:r>
              <a:rPr sz="900" spc="20" dirty="0">
                <a:latin typeface="Arial Narrow"/>
                <a:cs typeface="Arial Narrow"/>
              </a:rPr>
              <a:t>распространение </a:t>
            </a:r>
            <a:r>
              <a:rPr sz="900" spc="25" dirty="0">
                <a:latin typeface="Arial Narrow"/>
                <a:cs typeface="Arial Narrow"/>
              </a:rPr>
              <a:t>систем </a:t>
            </a:r>
            <a:r>
              <a:rPr sz="900" spc="15" dirty="0">
                <a:latin typeface="Arial Narrow"/>
                <a:cs typeface="Arial Narrow"/>
              </a:rPr>
              <a:t>MarineProtect™ для </a:t>
            </a:r>
            <a:r>
              <a:rPr sz="900" spc="35" dirty="0">
                <a:latin typeface="Arial Narrow"/>
                <a:cs typeface="Arial Narrow"/>
              </a:rPr>
              <a:t>защи-  </a:t>
            </a:r>
            <a:r>
              <a:rPr sz="900" spc="20" dirty="0">
                <a:latin typeface="Arial Narrow"/>
                <a:cs typeface="Arial Narrow"/>
              </a:rPr>
              <a:t>ты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гидротехнических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сооружений,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подводных</a:t>
            </a:r>
            <a:r>
              <a:rPr sz="900" spc="-2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трубопроводов 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0" dirty="0">
                <a:latin typeface="Arial Narrow"/>
                <a:cs typeface="Arial Narrow"/>
              </a:rPr>
              <a:t>любых </a:t>
            </a:r>
            <a:r>
              <a:rPr sz="900" spc="35" dirty="0">
                <a:latin typeface="Arial Narrow"/>
                <a:cs typeface="Arial Narrow"/>
              </a:rPr>
              <a:t>конструкций, </a:t>
            </a:r>
            <a:r>
              <a:rPr sz="900" spc="20" dirty="0">
                <a:latin typeface="Arial Narrow"/>
                <a:cs typeface="Arial Narrow"/>
              </a:rPr>
              <a:t>эксплуатация </a:t>
            </a:r>
            <a:r>
              <a:rPr sz="900" spc="30" dirty="0">
                <a:latin typeface="Arial Narrow"/>
                <a:cs typeface="Arial Narrow"/>
              </a:rPr>
              <a:t>которых </a:t>
            </a:r>
            <a:r>
              <a:rPr sz="900" spc="15" dirty="0">
                <a:latin typeface="Arial Narrow"/>
                <a:cs typeface="Arial Narrow"/>
              </a:rPr>
              <a:t>предполагается 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агрессивной </a:t>
            </a:r>
            <a:r>
              <a:rPr sz="900" spc="30" dirty="0">
                <a:latin typeface="Arial Narrow"/>
                <a:cs typeface="Arial Narrow"/>
              </a:rPr>
              <a:t>атмосферной </a:t>
            </a:r>
            <a:r>
              <a:rPr sz="900" spc="40" dirty="0">
                <a:latin typeface="Arial Narrow"/>
                <a:cs typeface="Arial Narrow"/>
              </a:rPr>
              <a:t>и морской</a:t>
            </a:r>
            <a:r>
              <a:rPr sz="900" spc="-4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среде.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99" y="6216266"/>
            <a:ext cx="2905760" cy="67818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409"/>
              </a:spcBef>
            </a:pPr>
            <a:r>
              <a:rPr sz="800" b="1" i="1" spc="-30" dirty="0">
                <a:solidFill>
                  <a:srgbClr val="0E4096"/>
                </a:solidFill>
                <a:latin typeface="Arial Narrow"/>
                <a:cs typeface="Arial Narrow"/>
              </a:rPr>
              <a:t>МНЕНИЕ</a:t>
            </a:r>
            <a:r>
              <a:rPr sz="800" b="1" i="1" dirty="0">
                <a:solidFill>
                  <a:srgbClr val="0E4096"/>
                </a:solidFill>
                <a:latin typeface="Arial Narrow"/>
                <a:cs typeface="Arial Narrow"/>
              </a:rPr>
              <a:t> </a:t>
            </a:r>
            <a:r>
              <a:rPr sz="800" b="1" i="1" spc="-25" dirty="0">
                <a:solidFill>
                  <a:srgbClr val="0E4096"/>
                </a:solidFill>
                <a:latin typeface="Arial Narrow"/>
                <a:cs typeface="Arial Narrow"/>
              </a:rPr>
              <a:t>ЭКСПЕРТА</a:t>
            </a:r>
            <a:endParaRPr sz="8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spcBef>
                <a:spcPts val="260"/>
              </a:spcBef>
            </a:pPr>
            <a:r>
              <a:rPr sz="900" b="1" i="1" dirty="0">
                <a:latin typeface="Arial Narrow"/>
                <a:cs typeface="Arial Narrow"/>
              </a:rPr>
              <a:t>Маркович </a:t>
            </a:r>
            <a:r>
              <a:rPr sz="900" b="1" i="1" spc="-25" dirty="0">
                <a:latin typeface="Arial Narrow"/>
                <a:cs typeface="Arial Narrow"/>
              </a:rPr>
              <a:t>Р. </a:t>
            </a:r>
            <a:r>
              <a:rPr sz="900" b="1" i="1" spc="-50" dirty="0">
                <a:latin typeface="Arial Narrow"/>
                <a:cs typeface="Arial Narrow"/>
              </a:rPr>
              <a:t>А., </a:t>
            </a:r>
            <a:r>
              <a:rPr sz="900" i="1" spc="25" dirty="0">
                <a:latin typeface="Arial Narrow"/>
                <a:cs typeface="Arial Narrow"/>
              </a:rPr>
              <a:t>ведущий </a:t>
            </a:r>
            <a:r>
              <a:rPr sz="900" i="1" spc="-20" dirty="0">
                <a:latin typeface="Arial Narrow"/>
                <a:cs typeface="Arial Narrow"/>
              </a:rPr>
              <a:t>специалист-консультант </a:t>
            </a:r>
            <a:r>
              <a:rPr sz="900" i="1" spc="30" dirty="0">
                <a:latin typeface="Arial Narrow"/>
                <a:cs typeface="Arial Narrow"/>
              </a:rPr>
              <a:t>по </a:t>
            </a:r>
            <a:r>
              <a:rPr sz="900" i="1" spc="35" dirty="0">
                <a:latin typeface="Arial Narrow"/>
                <a:cs typeface="Arial Narrow"/>
              </a:rPr>
              <a:t>во-  </a:t>
            </a:r>
            <a:r>
              <a:rPr sz="900" i="1" spc="25" dirty="0">
                <a:latin typeface="Arial Narrow"/>
                <a:cs typeface="Arial Narrow"/>
              </a:rPr>
              <a:t>просам </a:t>
            </a:r>
            <a:r>
              <a:rPr sz="900" i="1" spc="15" dirty="0">
                <a:latin typeface="Arial Narrow"/>
                <a:cs typeface="Arial Narrow"/>
              </a:rPr>
              <a:t>антикоррозионной </a:t>
            </a:r>
            <a:r>
              <a:rPr sz="900" i="1" spc="-15" dirty="0">
                <a:latin typeface="Arial Narrow"/>
                <a:cs typeface="Arial Narrow"/>
              </a:rPr>
              <a:t>защиты, </a:t>
            </a:r>
            <a:r>
              <a:rPr sz="900" i="1" spc="-5" dirty="0">
                <a:latin typeface="Arial Narrow"/>
                <a:cs typeface="Arial Narrow"/>
              </a:rPr>
              <a:t>преподаватель ACI, </a:t>
            </a:r>
            <a:r>
              <a:rPr sz="900" i="1" spc="10" dirty="0">
                <a:latin typeface="Arial Narrow"/>
                <a:cs typeface="Arial Narrow"/>
              </a:rPr>
              <a:t>Учеб-  </a:t>
            </a:r>
            <a:r>
              <a:rPr sz="900" i="1" spc="35" dirty="0">
                <a:latin typeface="Arial Narrow"/>
                <a:cs typeface="Arial Narrow"/>
              </a:rPr>
              <a:t>ный </a:t>
            </a:r>
            <a:r>
              <a:rPr sz="900" i="1" spc="-40" dirty="0">
                <a:latin typeface="Arial Narrow"/>
                <a:cs typeface="Arial Narrow"/>
              </a:rPr>
              <a:t>центр </a:t>
            </a:r>
            <a:r>
              <a:rPr sz="900" i="1" spc="20" dirty="0">
                <a:latin typeface="Arial Narrow"/>
                <a:cs typeface="Arial Narrow"/>
              </a:rPr>
              <a:t>Русского</a:t>
            </a:r>
            <a:r>
              <a:rPr sz="900" i="1" spc="-120" dirty="0">
                <a:latin typeface="Arial Narrow"/>
                <a:cs typeface="Arial Narrow"/>
              </a:rPr>
              <a:t> </a:t>
            </a:r>
            <a:r>
              <a:rPr sz="900" i="1" spc="-25" dirty="0">
                <a:latin typeface="Arial Narrow"/>
                <a:cs typeface="Arial Narrow"/>
              </a:rPr>
              <a:t>регистра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7173460"/>
            <a:ext cx="2905760" cy="2616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9705" algn="just">
              <a:lnSpc>
                <a:spcPct val="111100"/>
              </a:lnSpc>
              <a:spcBef>
                <a:spcPts val="95"/>
              </a:spcBef>
            </a:pPr>
            <a:r>
              <a:rPr sz="900" spc="25" dirty="0">
                <a:latin typeface="Arial Narrow"/>
                <a:cs typeface="Arial Narrow"/>
              </a:rPr>
              <a:t>Положительные </a:t>
            </a:r>
            <a:r>
              <a:rPr sz="900" spc="20" dirty="0">
                <a:latin typeface="Arial Narrow"/>
                <a:cs typeface="Arial Narrow"/>
              </a:rPr>
              <a:t>свойства </a:t>
            </a:r>
            <a:r>
              <a:rPr sz="900" spc="25" dirty="0">
                <a:latin typeface="Arial Narrow"/>
                <a:cs typeface="Arial Narrow"/>
              </a:rPr>
              <a:t>системы </a:t>
            </a:r>
            <a:r>
              <a:rPr sz="900" spc="15" dirty="0">
                <a:latin typeface="Arial Narrow"/>
                <a:cs typeface="Arial Narrow"/>
              </a:rPr>
              <a:t>MarineProtect™ </a:t>
            </a:r>
            <a:r>
              <a:rPr sz="900" spc="40" dirty="0">
                <a:latin typeface="Arial Narrow"/>
                <a:cs typeface="Arial Narrow"/>
              </a:rPr>
              <a:t>пока-  </a:t>
            </a:r>
            <a:r>
              <a:rPr sz="900" spc="25" dirty="0">
                <a:latin typeface="Arial Narrow"/>
                <a:cs typeface="Arial Narrow"/>
              </a:rPr>
              <a:t>зывают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15" dirty="0">
                <a:latin typeface="Arial Narrow"/>
                <a:cs typeface="Arial Narrow"/>
              </a:rPr>
              <a:t>объектах,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20" dirty="0">
                <a:latin typeface="Arial Narrow"/>
                <a:cs typeface="Arial Narrow"/>
              </a:rPr>
              <a:t>лабораторных </a:t>
            </a:r>
            <a:r>
              <a:rPr sz="900" spc="25" dirty="0">
                <a:latin typeface="Arial Narrow"/>
                <a:cs typeface="Arial Narrow"/>
              </a:rPr>
              <a:t>испытаниях. </a:t>
            </a:r>
            <a:r>
              <a:rPr sz="900" dirty="0">
                <a:latin typeface="Arial Narrow"/>
                <a:cs typeface="Arial Narrow"/>
              </a:rPr>
              <a:t>Так,  </a:t>
            </a:r>
            <a:r>
              <a:rPr sz="900" spc="25" dirty="0">
                <a:latin typeface="Arial Narrow"/>
                <a:cs typeface="Arial Narrow"/>
              </a:rPr>
              <a:t>участки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трубы,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на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которые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была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нанесена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противокоррозион-  </a:t>
            </a:r>
            <a:r>
              <a:rPr sz="900" spc="10" dirty="0">
                <a:latin typeface="Arial Narrow"/>
                <a:cs typeface="Arial Narrow"/>
              </a:rPr>
              <a:t>ная </a:t>
            </a:r>
            <a:r>
              <a:rPr sz="900" spc="20" dirty="0">
                <a:latin typeface="Arial Narrow"/>
                <a:cs typeface="Arial Narrow"/>
              </a:rPr>
              <a:t>защита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40" dirty="0">
                <a:latin typeface="Arial Narrow"/>
                <a:cs typeface="Arial Narrow"/>
              </a:rPr>
              <a:t>помощи </a:t>
            </a:r>
            <a:r>
              <a:rPr sz="900" spc="20" dirty="0">
                <a:latin typeface="Arial Narrow"/>
                <a:cs typeface="Arial Narrow"/>
              </a:rPr>
              <a:t>праймера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5" dirty="0">
                <a:latin typeface="Arial Narrow"/>
                <a:cs typeface="Arial Narrow"/>
              </a:rPr>
              <a:t>ленты MarineProtect™, </a:t>
            </a:r>
            <a:r>
              <a:rPr sz="900" spc="20" dirty="0">
                <a:latin typeface="Arial Narrow"/>
                <a:cs typeface="Arial Narrow"/>
              </a:rPr>
              <a:t>в  </a:t>
            </a:r>
            <a:r>
              <a:rPr sz="900" spc="10" dirty="0">
                <a:latin typeface="Arial Narrow"/>
                <a:cs typeface="Arial Narrow"/>
              </a:rPr>
              <a:t>течение </a:t>
            </a:r>
            <a:r>
              <a:rPr sz="900" spc="30" dirty="0">
                <a:latin typeface="Arial Narrow"/>
                <a:cs typeface="Arial Narrow"/>
              </a:rPr>
              <a:t>24 </a:t>
            </a:r>
            <a:r>
              <a:rPr sz="900" spc="15" dirty="0">
                <a:latin typeface="Arial Narrow"/>
                <a:cs typeface="Arial Narrow"/>
              </a:rPr>
              <a:t>месяцев </a:t>
            </a:r>
            <a:r>
              <a:rPr sz="900" spc="25" dirty="0">
                <a:latin typeface="Arial Narrow"/>
                <a:cs typeface="Arial Narrow"/>
              </a:rPr>
              <a:t>выдерживались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55" dirty="0">
                <a:latin typeface="Arial Narrow"/>
                <a:cs typeface="Arial Narrow"/>
              </a:rPr>
              <a:t>5%-м </a:t>
            </a:r>
            <a:r>
              <a:rPr sz="900" spc="30" dirty="0">
                <a:latin typeface="Arial Narrow"/>
                <a:cs typeface="Arial Narrow"/>
              </a:rPr>
              <a:t>водном </a:t>
            </a:r>
            <a:r>
              <a:rPr sz="900" spc="25" dirty="0">
                <a:latin typeface="Arial Narrow"/>
                <a:cs typeface="Arial Narrow"/>
              </a:rPr>
              <a:t>раство-  </a:t>
            </a:r>
            <a:r>
              <a:rPr sz="900" spc="10" dirty="0">
                <a:latin typeface="Arial Narrow"/>
                <a:cs typeface="Arial Narrow"/>
              </a:rPr>
              <a:t>ре </a:t>
            </a:r>
            <a:r>
              <a:rPr sz="900" spc="20" dirty="0">
                <a:latin typeface="Arial Narrow"/>
                <a:cs typeface="Arial Narrow"/>
              </a:rPr>
              <a:t>хлорида натрия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30" dirty="0">
                <a:latin typeface="Arial Narrow"/>
                <a:cs typeface="Arial Narrow"/>
              </a:rPr>
              <a:t>имитации </a:t>
            </a:r>
            <a:r>
              <a:rPr sz="900" spc="40" dirty="0">
                <a:latin typeface="Arial Narrow"/>
                <a:cs typeface="Arial Narrow"/>
              </a:rPr>
              <a:t>морской </a:t>
            </a:r>
            <a:r>
              <a:rPr sz="900" spc="25" dirty="0">
                <a:latin typeface="Arial Narrow"/>
                <a:cs typeface="Arial Narrow"/>
              </a:rPr>
              <a:t>воды. </a:t>
            </a:r>
            <a:r>
              <a:rPr sz="900" spc="20" dirty="0">
                <a:latin typeface="Arial Narrow"/>
                <a:cs typeface="Arial Narrow"/>
              </a:rPr>
              <a:t>Полиэтиле-  новые </a:t>
            </a:r>
            <a:r>
              <a:rPr sz="900" spc="25" dirty="0">
                <a:latin typeface="Arial Narrow"/>
                <a:cs typeface="Arial Narrow"/>
              </a:rPr>
              <a:t>контейнеры </a:t>
            </a:r>
            <a:r>
              <a:rPr sz="900" spc="15" dirty="0">
                <a:latin typeface="Arial Narrow"/>
                <a:cs typeface="Arial Narrow"/>
              </a:rPr>
              <a:t>оставались </a:t>
            </a:r>
            <a:r>
              <a:rPr sz="900" spc="35" dirty="0">
                <a:latin typeface="Arial Narrow"/>
                <a:cs typeface="Arial Narrow"/>
              </a:rPr>
              <a:t>открытыми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течение </a:t>
            </a:r>
            <a:r>
              <a:rPr sz="900" spc="25" dirty="0">
                <a:latin typeface="Arial Narrow"/>
                <a:cs typeface="Arial Narrow"/>
              </a:rPr>
              <a:t>всего  </a:t>
            </a:r>
            <a:r>
              <a:rPr sz="900" spc="30" dirty="0">
                <a:latin typeface="Arial Narrow"/>
                <a:cs typeface="Arial Narrow"/>
              </a:rPr>
              <a:t>срока </a:t>
            </a:r>
            <a:r>
              <a:rPr sz="900" spc="40" dirty="0">
                <a:latin typeface="Arial Narrow"/>
                <a:cs typeface="Arial Narrow"/>
              </a:rPr>
              <a:t>выдержки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25" dirty="0">
                <a:latin typeface="Arial Narrow"/>
                <a:cs typeface="Arial Narrow"/>
              </a:rPr>
              <a:t>поступления кислорода. </a:t>
            </a:r>
            <a:r>
              <a:rPr sz="900" spc="5" dirty="0">
                <a:latin typeface="Arial Narrow"/>
                <a:cs typeface="Arial Narrow"/>
              </a:rPr>
              <a:t>Температура </a:t>
            </a:r>
            <a:r>
              <a:rPr sz="900" spc="20" dirty="0">
                <a:latin typeface="Arial Narrow"/>
                <a:cs typeface="Arial Narrow"/>
              </a:rPr>
              <a:t>в  </a:t>
            </a:r>
            <a:r>
              <a:rPr sz="900" spc="30" dirty="0">
                <a:latin typeface="Arial Narrow"/>
                <a:cs typeface="Arial Narrow"/>
              </a:rPr>
              <a:t>помещении </a:t>
            </a:r>
            <a:r>
              <a:rPr sz="900" spc="15" dirty="0">
                <a:latin typeface="Arial Narrow"/>
                <a:cs typeface="Arial Narrow"/>
              </a:rPr>
              <a:t>составляла </a:t>
            </a:r>
            <a:r>
              <a:rPr sz="900" spc="10" dirty="0">
                <a:latin typeface="Arial Narrow"/>
                <a:cs typeface="Arial Narrow"/>
              </a:rPr>
              <a:t>23±2 </a:t>
            </a:r>
            <a:r>
              <a:rPr sz="900" spc="-10" dirty="0">
                <a:latin typeface="Arial Narrow"/>
                <a:cs typeface="Arial Narrow"/>
              </a:rPr>
              <a:t>°С. </a:t>
            </a:r>
            <a:r>
              <a:rPr sz="900" spc="-5" dirty="0">
                <a:latin typeface="Arial Narrow"/>
                <a:cs typeface="Arial Narrow"/>
              </a:rPr>
              <a:t>В </a:t>
            </a:r>
            <a:r>
              <a:rPr sz="900" spc="10" dirty="0">
                <a:latin typeface="Arial Narrow"/>
                <a:cs typeface="Arial Narrow"/>
              </a:rPr>
              <a:t>течение </a:t>
            </a:r>
            <a:r>
              <a:rPr sz="900" spc="30" dirty="0">
                <a:latin typeface="Arial Narrow"/>
                <a:cs typeface="Arial Narrow"/>
              </a:rPr>
              <a:t>срока </a:t>
            </a:r>
            <a:r>
              <a:rPr sz="900" spc="40" dirty="0">
                <a:latin typeface="Arial Narrow"/>
                <a:cs typeface="Arial Narrow"/>
              </a:rPr>
              <a:t>выдержки  </a:t>
            </a:r>
            <a:r>
              <a:rPr sz="900" spc="15" dirty="0">
                <a:latin typeface="Arial Narrow"/>
                <a:cs typeface="Arial Narrow"/>
              </a:rPr>
              <a:t>образца </a:t>
            </a:r>
            <a:r>
              <a:rPr sz="900" spc="20" dirty="0">
                <a:latin typeface="Arial Narrow"/>
                <a:cs typeface="Arial Narrow"/>
              </a:rPr>
              <a:t>в </a:t>
            </a:r>
            <a:r>
              <a:rPr sz="900" spc="25" dirty="0">
                <a:latin typeface="Arial Narrow"/>
                <a:cs typeface="Arial Narrow"/>
              </a:rPr>
              <a:t>соленой </a:t>
            </a:r>
            <a:r>
              <a:rPr sz="900" spc="15" dirty="0">
                <a:latin typeface="Arial Narrow"/>
                <a:cs typeface="Arial Narrow"/>
              </a:rPr>
              <a:t>воде </a:t>
            </a:r>
            <a:r>
              <a:rPr sz="900" spc="25" dirty="0">
                <a:latin typeface="Arial Narrow"/>
                <a:cs typeface="Arial Narrow"/>
              </a:rPr>
              <a:t>изменения </a:t>
            </a:r>
            <a:r>
              <a:rPr sz="900" spc="5" dirty="0">
                <a:latin typeface="Arial Narrow"/>
                <a:cs typeface="Arial Narrow"/>
              </a:rPr>
              <a:t>цвета </a:t>
            </a:r>
            <a:r>
              <a:rPr sz="900" spc="25" dirty="0">
                <a:latin typeface="Arial Narrow"/>
                <a:cs typeface="Arial Narrow"/>
              </a:rPr>
              <a:t>воды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0" dirty="0">
                <a:latin typeface="Arial Narrow"/>
                <a:cs typeface="Arial Narrow"/>
              </a:rPr>
              <a:t>наблюда-  </a:t>
            </a:r>
            <a:r>
              <a:rPr sz="900" spc="25" dirty="0">
                <a:latin typeface="Arial Narrow"/>
                <a:cs typeface="Arial Narrow"/>
              </a:rPr>
              <a:t>лось; вымывания </a:t>
            </a:r>
            <a:r>
              <a:rPr sz="900" spc="35" dirty="0">
                <a:latin typeface="Arial Narrow"/>
                <a:cs typeface="Arial Narrow"/>
              </a:rPr>
              <a:t>защитного </a:t>
            </a:r>
            <a:r>
              <a:rPr sz="900" spc="10" dirty="0">
                <a:latin typeface="Arial Narrow"/>
                <a:cs typeface="Arial Narrow"/>
              </a:rPr>
              <a:t>материала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0" dirty="0">
                <a:latin typeface="Arial Narrow"/>
                <a:cs typeface="Arial Narrow"/>
              </a:rPr>
              <a:t>образования </a:t>
            </a:r>
            <a:r>
              <a:rPr sz="900" spc="30" dirty="0">
                <a:latin typeface="Arial Narrow"/>
                <a:cs typeface="Arial Narrow"/>
              </a:rPr>
              <a:t>мас-  </a:t>
            </a:r>
            <a:r>
              <a:rPr sz="900" spc="25" dirty="0">
                <a:latin typeface="Arial Narrow"/>
                <a:cs typeface="Arial Narrow"/>
              </a:rPr>
              <a:t>ляной </a:t>
            </a:r>
            <a:r>
              <a:rPr sz="900" spc="35" dirty="0">
                <a:latin typeface="Arial Narrow"/>
                <a:cs typeface="Arial Narrow"/>
              </a:rPr>
              <a:t>пленки также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15" dirty="0">
                <a:latin typeface="Arial Narrow"/>
                <a:cs typeface="Arial Narrow"/>
              </a:rPr>
              <a:t>установлено. </a:t>
            </a:r>
            <a:r>
              <a:rPr sz="900" spc="30" dirty="0">
                <a:latin typeface="Arial Narrow"/>
                <a:cs typeface="Arial Narrow"/>
              </a:rPr>
              <a:t>Признаки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10" dirty="0">
                <a:latin typeface="Arial Narrow"/>
                <a:cs typeface="Arial Narrow"/>
              </a:rPr>
              <a:t>не  </a:t>
            </a:r>
            <a:r>
              <a:rPr sz="900" spc="25" dirty="0">
                <a:latin typeface="Arial Narrow"/>
                <a:cs typeface="Arial Narrow"/>
              </a:rPr>
              <a:t>были </a:t>
            </a:r>
            <a:r>
              <a:rPr sz="900" spc="30" dirty="0">
                <a:latin typeface="Arial Narrow"/>
                <a:cs typeface="Arial Narrow"/>
              </a:rPr>
              <a:t>обнаружены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10" dirty="0">
                <a:latin typeface="Arial Narrow"/>
                <a:cs typeface="Arial Narrow"/>
              </a:rPr>
              <a:t>на </a:t>
            </a:r>
            <a:r>
              <a:rPr sz="900" spc="20" dirty="0">
                <a:latin typeface="Arial Narrow"/>
                <a:cs typeface="Arial Narrow"/>
              </a:rPr>
              <a:t>внутренней стороне трубы, </a:t>
            </a:r>
            <a:r>
              <a:rPr sz="900" spc="35" dirty="0">
                <a:latin typeface="Arial Narrow"/>
                <a:cs typeface="Arial Narrow"/>
              </a:rPr>
              <a:t>покрытой  </a:t>
            </a:r>
            <a:r>
              <a:rPr sz="900" spc="30" dirty="0">
                <a:latin typeface="Arial Narrow"/>
                <a:cs typeface="Arial Narrow"/>
              </a:rPr>
              <a:t>только </a:t>
            </a:r>
            <a:r>
              <a:rPr sz="900" spc="25" dirty="0">
                <a:latin typeface="Arial Narrow"/>
                <a:cs typeface="Arial Narrow"/>
              </a:rPr>
              <a:t>праймером. </a:t>
            </a:r>
            <a:r>
              <a:rPr sz="900" spc="15" dirty="0">
                <a:latin typeface="Arial Narrow"/>
                <a:cs typeface="Arial Narrow"/>
              </a:rPr>
              <a:t>После </a:t>
            </a:r>
            <a:r>
              <a:rPr sz="900" spc="10" dirty="0">
                <a:latin typeface="Arial Narrow"/>
                <a:cs typeface="Arial Narrow"/>
              </a:rPr>
              <a:t>удаления </a:t>
            </a:r>
            <a:r>
              <a:rPr sz="900" spc="35" dirty="0">
                <a:latin typeface="Arial Narrow"/>
                <a:cs typeface="Arial Narrow"/>
              </a:rPr>
              <a:t>защитного покрытия </a:t>
            </a:r>
            <a:r>
              <a:rPr sz="900" spc="40" dirty="0">
                <a:latin typeface="Arial Narrow"/>
                <a:cs typeface="Arial Narrow"/>
              </a:rPr>
              <a:t>ви-  </a:t>
            </a:r>
            <a:r>
              <a:rPr sz="900" spc="35" dirty="0">
                <a:latin typeface="Arial Narrow"/>
                <a:cs typeface="Arial Narrow"/>
              </a:rPr>
              <a:t>димых </a:t>
            </a:r>
            <a:r>
              <a:rPr sz="900" spc="30" dirty="0">
                <a:latin typeface="Arial Narrow"/>
                <a:cs typeface="Arial Narrow"/>
              </a:rPr>
              <a:t>признаков </a:t>
            </a:r>
            <a:r>
              <a:rPr sz="900" spc="40" dirty="0">
                <a:latin typeface="Arial Narrow"/>
                <a:cs typeface="Arial Narrow"/>
              </a:rPr>
              <a:t>коррозии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5" dirty="0">
                <a:latin typeface="Arial Narrow"/>
                <a:cs typeface="Arial Narrow"/>
              </a:rPr>
              <a:t>обнаружено: </a:t>
            </a:r>
            <a:r>
              <a:rPr sz="900" spc="5" dirty="0">
                <a:latin typeface="Arial Narrow"/>
                <a:cs typeface="Arial Narrow"/>
              </a:rPr>
              <a:t>лента </a:t>
            </a:r>
            <a:r>
              <a:rPr sz="900" spc="40" dirty="0">
                <a:latin typeface="Arial Narrow"/>
                <a:cs typeface="Arial Narrow"/>
              </a:rPr>
              <a:t>и </a:t>
            </a:r>
            <a:r>
              <a:rPr sz="900" spc="25" dirty="0">
                <a:latin typeface="Arial Narrow"/>
                <a:cs typeface="Arial Narrow"/>
              </a:rPr>
              <a:t>праймер  </a:t>
            </a:r>
            <a:r>
              <a:rPr sz="900" spc="15" dirty="0">
                <a:latin typeface="Arial Narrow"/>
                <a:cs typeface="Arial Narrow"/>
              </a:rPr>
              <a:t>MarineProtect™ , </a:t>
            </a:r>
            <a:r>
              <a:rPr sz="900" spc="25" dirty="0">
                <a:latin typeface="Arial Narrow"/>
                <a:cs typeface="Arial Narrow"/>
              </a:rPr>
              <a:t>применяемые совместно </a:t>
            </a:r>
            <a:r>
              <a:rPr sz="900" spc="30" dirty="0">
                <a:latin typeface="Arial Narrow"/>
                <a:cs typeface="Arial Narrow"/>
              </a:rPr>
              <a:t>или </a:t>
            </a:r>
            <a:r>
              <a:rPr sz="900" spc="35" dirty="0">
                <a:latin typeface="Arial Narrow"/>
                <a:cs typeface="Arial Narrow"/>
              </a:rPr>
              <a:t>по </a:t>
            </a:r>
            <a:r>
              <a:rPr sz="900" spc="20" dirty="0">
                <a:latin typeface="Arial Narrow"/>
                <a:cs typeface="Arial Narrow"/>
              </a:rPr>
              <a:t>отдельно-  </a:t>
            </a:r>
            <a:r>
              <a:rPr sz="900" spc="25" dirty="0">
                <a:latin typeface="Arial Narrow"/>
                <a:cs typeface="Arial Narrow"/>
              </a:rPr>
              <a:t>сти, </a:t>
            </a:r>
            <a:r>
              <a:rPr sz="900" spc="40" dirty="0">
                <a:latin typeface="Arial Narrow"/>
                <a:cs typeface="Arial Narrow"/>
              </a:rPr>
              <a:t>формируют </a:t>
            </a:r>
            <a:r>
              <a:rPr sz="900" spc="30" dirty="0">
                <a:latin typeface="Arial Narrow"/>
                <a:cs typeface="Arial Narrow"/>
              </a:rPr>
              <a:t>долговечную защиту </a:t>
            </a:r>
            <a:r>
              <a:rPr sz="900" spc="25" dirty="0">
                <a:latin typeface="Arial Narrow"/>
                <a:cs typeface="Arial Narrow"/>
              </a:rPr>
              <a:t>поверхности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30" dirty="0">
                <a:latin typeface="Arial Narrow"/>
                <a:cs typeface="Arial Narrow"/>
              </a:rPr>
              <a:t>попа-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7299" y="620312"/>
            <a:ext cx="290576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r">
              <a:lnSpc>
                <a:spcPct val="111100"/>
              </a:lnSpc>
              <a:spcBef>
                <a:spcPts val="95"/>
              </a:spcBef>
            </a:pPr>
            <a:r>
              <a:rPr sz="900" spc="20" dirty="0">
                <a:latin typeface="Arial Narrow"/>
                <a:cs typeface="Arial Narrow"/>
              </a:rPr>
              <a:t>дания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влаги.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Системы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MarineProtect™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особо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эффективны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для </a:t>
            </a:r>
            <a:r>
              <a:rPr sz="900" spc="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защиты </a:t>
            </a:r>
            <a:r>
              <a:rPr sz="900" spc="20" dirty="0">
                <a:latin typeface="Arial Narrow"/>
                <a:cs typeface="Arial Narrow"/>
              </a:rPr>
              <a:t>свай в </a:t>
            </a:r>
            <a:r>
              <a:rPr sz="900" spc="25" dirty="0">
                <a:latin typeface="Arial Narrow"/>
                <a:cs typeface="Arial Narrow"/>
              </a:rPr>
              <a:t>зоне переменного</a:t>
            </a:r>
            <a:r>
              <a:rPr sz="900" spc="17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смачивания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8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забрызгива-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ния, </a:t>
            </a:r>
            <a:r>
              <a:rPr sz="900" spc="30" dirty="0">
                <a:latin typeface="Arial Narrow"/>
                <a:cs typeface="Arial Narrow"/>
              </a:rPr>
              <a:t>позволяют </a:t>
            </a:r>
            <a:r>
              <a:rPr sz="900" spc="25" dirty="0">
                <a:latin typeface="Arial Narrow"/>
                <a:cs typeface="Arial Narrow"/>
              </a:rPr>
              <a:t>защитить </a:t>
            </a:r>
            <a:r>
              <a:rPr sz="900" spc="50" dirty="0">
                <a:latin typeface="Arial Narrow"/>
                <a:cs typeface="Arial Narrow"/>
              </a:rPr>
              <a:t>как </a:t>
            </a:r>
            <a:r>
              <a:rPr sz="900" spc="25" dirty="0">
                <a:latin typeface="Arial Narrow"/>
                <a:cs typeface="Arial Narrow"/>
              </a:rPr>
              <a:t>небольшие</a:t>
            </a:r>
            <a:r>
              <a:rPr sz="900" spc="4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участки</a:t>
            </a:r>
            <a:r>
              <a:rPr sz="900" spc="13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конструк-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ций,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так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свайные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основания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гидротехнических</a:t>
            </a:r>
            <a:r>
              <a:rPr sz="900" spc="-1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сооружений. </a:t>
            </a:r>
            <a:r>
              <a:rPr sz="900" spc="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Безусловным преимуществом</a:t>
            </a:r>
            <a:r>
              <a:rPr sz="900" spc="21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системы</a:t>
            </a:r>
            <a:r>
              <a:rPr sz="900" spc="12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MarineProtect™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15" dirty="0">
                <a:latin typeface="Arial Narrow"/>
                <a:cs typeface="Arial Narrow"/>
              </a:rPr>
              <a:t>является </a:t>
            </a:r>
            <a:r>
              <a:rPr sz="900" spc="20" dirty="0">
                <a:latin typeface="Arial Narrow"/>
                <a:cs typeface="Arial Narrow"/>
              </a:rPr>
              <a:t>тот </a:t>
            </a:r>
            <a:r>
              <a:rPr sz="900" spc="35" dirty="0">
                <a:latin typeface="Arial Narrow"/>
                <a:cs typeface="Arial Narrow"/>
              </a:rPr>
              <a:t>факт, </a:t>
            </a:r>
            <a:r>
              <a:rPr sz="900" spc="20" dirty="0">
                <a:latin typeface="Arial Narrow"/>
                <a:cs typeface="Arial Narrow"/>
              </a:rPr>
              <a:t>что </a:t>
            </a:r>
            <a:r>
              <a:rPr sz="900" spc="25" dirty="0">
                <a:latin typeface="Arial Narrow"/>
                <a:cs typeface="Arial Narrow"/>
              </a:rPr>
              <a:t>процесс применения</a:t>
            </a:r>
            <a:r>
              <a:rPr sz="900" spc="220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не требует</a:t>
            </a:r>
            <a:r>
              <a:rPr sz="900" spc="14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ка-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40" dirty="0">
                <a:latin typeface="Arial Narrow"/>
                <a:cs typeface="Arial Narrow"/>
              </a:rPr>
              <a:t>ких-либо сложных </a:t>
            </a:r>
            <a:r>
              <a:rPr sz="900" spc="25" dirty="0">
                <a:latin typeface="Arial Narrow"/>
                <a:cs typeface="Arial Narrow"/>
              </a:rPr>
              <a:t>подготовительных </a:t>
            </a:r>
            <a:r>
              <a:rPr sz="900" spc="15" dirty="0">
                <a:latin typeface="Arial Narrow"/>
                <a:cs typeface="Arial Narrow"/>
              </a:rPr>
              <a:t>работ. </a:t>
            </a:r>
            <a:r>
              <a:rPr sz="900" spc="10" dirty="0">
                <a:latin typeface="Arial Narrow"/>
                <a:cs typeface="Arial Narrow"/>
              </a:rPr>
              <a:t>Если</a:t>
            </a:r>
            <a:r>
              <a:rPr sz="900" spc="-13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при</a:t>
            </a:r>
            <a:r>
              <a:rPr sz="900" spc="-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ремон-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те </a:t>
            </a:r>
            <a:r>
              <a:rPr sz="900" spc="30" dirty="0">
                <a:latin typeface="Arial Narrow"/>
                <a:cs typeface="Arial Narrow"/>
              </a:rPr>
              <a:t>кессонным способом </a:t>
            </a:r>
            <a:r>
              <a:rPr sz="900" spc="25" dirty="0">
                <a:latin typeface="Arial Narrow"/>
                <a:cs typeface="Arial Narrow"/>
              </a:rPr>
              <a:t>необходимо</a:t>
            </a:r>
            <a:r>
              <a:rPr sz="900" spc="-75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подготовить,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установить 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оборудование; </a:t>
            </a:r>
            <a:r>
              <a:rPr sz="900" spc="35" dirty="0">
                <a:latin typeface="Arial Narrow"/>
                <a:cs typeface="Arial Narrow"/>
              </a:rPr>
              <a:t>при </a:t>
            </a:r>
            <a:r>
              <a:rPr sz="900" spc="30" dirty="0">
                <a:latin typeface="Arial Narrow"/>
                <a:cs typeface="Arial Narrow"/>
              </a:rPr>
              <a:t>использовании </a:t>
            </a:r>
            <a:r>
              <a:rPr sz="900" spc="35" dirty="0">
                <a:latin typeface="Arial Narrow"/>
                <a:cs typeface="Arial Narrow"/>
              </a:rPr>
              <a:t>эпоксидных</a:t>
            </a:r>
            <a:r>
              <a:rPr sz="900" spc="6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мастик</a:t>
            </a:r>
            <a:r>
              <a:rPr sz="900" spc="15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осо- </a:t>
            </a:r>
            <a:r>
              <a:rPr sz="900" spc="5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бым </a:t>
            </a:r>
            <a:r>
              <a:rPr sz="900" spc="30" dirty="0">
                <a:latin typeface="Arial Narrow"/>
                <a:cs typeface="Arial Narrow"/>
              </a:rPr>
              <a:t>образом подготовить их </a:t>
            </a:r>
            <a:r>
              <a:rPr sz="900" spc="80" dirty="0">
                <a:latin typeface="Arial Narrow"/>
                <a:cs typeface="Arial Narrow"/>
              </a:rPr>
              <a:t>к</a:t>
            </a:r>
            <a:r>
              <a:rPr sz="900" spc="-85" dirty="0">
                <a:latin typeface="Arial Narrow"/>
                <a:cs typeface="Arial Narrow"/>
              </a:rPr>
              <a:t> </a:t>
            </a:r>
            <a:r>
              <a:rPr sz="900" spc="10" dirty="0">
                <a:latin typeface="Arial Narrow"/>
                <a:cs typeface="Arial Narrow"/>
              </a:rPr>
              <a:t>работе, </a:t>
            </a:r>
            <a:r>
              <a:rPr sz="900" spc="20" dirty="0">
                <a:latin typeface="Arial Narrow"/>
                <a:cs typeface="Arial Narrow"/>
              </a:rPr>
              <a:t>то </a:t>
            </a:r>
            <a:r>
              <a:rPr sz="900" spc="35" dirty="0">
                <a:latin typeface="Arial Narrow"/>
                <a:cs typeface="Arial Narrow"/>
              </a:rPr>
              <a:t>при</a:t>
            </a:r>
            <a:r>
              <a:rPr sz="900" spc="1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использовании </a:t>
            </a:r>
            <a:r>
              <a:rPr sz="900" spc="15" dirty="0">
                <a:latin typeface="Arial Narrow"/>
                <a:cs typeface="Arial Narrow"/>
              </a:rPr>
              <a:t> MarineProtect™ </a:t>
            </a:r>
            <a:r>
              <a:rPr sz="900" spc="10" dirty="0">
                <a:latin typeface="Arial Narrow"/>
                <a:cs typeface="Arial Narrow"/>
              </a:rPr>
              <a:t>все </a:t>
            </a:r>
            <a:r>
              <a:rPr sz="900" spc="30" dirty="0">
                <a:latin typeface="Arial Narrow"/>
                <a:cs typeface="Arial Narrow"/>
              </a:rPr>
              <a:t>компоненты </a:t>
            </a:r>
            <a:r>
              <a:rPr sz="900" spc="40" dirty="0">
                <a:latin typeface="Arial Narrow"/>
                <a:cs typeface="Arial Narrow"/>
              </a:rPr>
              <a:t>уже </a:t>
            </a:r>
            <a:r>
              <a:rPr sz="900" spc="30" dirty="0">
                <a:latin typeface="Arial Narrow"/>
                <a:cs typeface="Arial Narrow"/>
              </a:rPr>
              <a:t>готовы </a:t>
            </a:r>
            <a:r>
              <a:rPr sz="900" spc="80" dirty="0">
                <a:latin typeface="Arial Narrow"/>
                <a:cs typeface="Arial Narrow"/>
              </a:rPr>
              <a:t>к </a:t>
            </a:r>
            <a:r>
              <a:rPr sz="900" spc="10" dirty="0">
                <a:latin typeface="Arial Narrow"/>
                <a:cs typeface="Arial Narrow"/>
              </a:rPr>
              <a:t>работе, </a:t>
            </a:r>
            <a:r>
              <a:rPr sz="900" spc="40" dirty="0">
                <a:latin typeface="Arial Narrow"/>
                <a:cs typeface="Arial Narrow"/>
              </a:rPr>
              <a:t>и</a:t>
            </a:r>
            <a:r>
              <a:rPr sz="900" spc="19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сами</a:t>
            </a:r>
            <a:endParaRPr sz="9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15" dirty="0">
                <a:latin typeface="Arial Narrow"/>
                <a:cs typeface="Arial Narrow"/>
              </a:rPr>
              <a:t>материалы </a:t>
            </a:r>
            <a:r>
              <a:rPr sz="900" spc="10" dirty="0">
                <a:latin typeface="Arial Narrow"/>
                <a:cs typeface="Arial Narrow"/>
              </a:rPr>
              <a:t>не </a:t>
            </a:r>
            <a:r>
              <a:rPr sz="900" spc="20" dirty="0">
                <a:latin typeface="Arial Narrow"/>
                <a:cs typeface="Arial Narrow"/>
              </a:rPr>
              <a:t>требуют </a:t>
            </a:r>
            <a:r>
              <a:rPr sz="900" spc="35" dirty="0">
                <a:latin typeface="Arial Narrow"/>
                <a:cs typeface="Arial Narrow"/>
              </a:rPr>
              <a:t>какой-либо </a:t>
            </a:r>
            <a:r>
              <a:rPr sz="900" spc="30" dirty="0">
                <a:latin typeface="Arial Narrow"/>
                <a:cs typeface="Arial Narrow"/>
              </a:rPr>
              <a:t>особой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подготовки.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</a:pPr>
            <a:r>
              <a:rPr sz="900" spc="20" dirty="0">
                <a:latin typeface="Arial Narrow"/>
                <a:cs typeface="Arial Narrow"/>
              </a:rPr>
              <a:t>Также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30" dirty="0">
                <a:latin typeface="Arial Narrow"/>
                <a:cs typeface="Arial Narrow"/>
              </a:rPr>
              <a:t>важное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5" dirty="0">
                <a:latin typeface="Arial Narrow"/>
                <a:cs typeface="Arial Narrow"/>
              </a:rPr>
              <a:t>преимущество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145" dirty="0">
                <a:latin typeface="Arial Narrow"/>
                <a:cs typeface="Arial Narrow"/>
              </a:rPr>
              <a:t>—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20" dirty="0">
                <a:latin typeface="Arial Narrow"/>
                <a:cs typeface="Arial Narrow"/>
              </a:rPr>
              <a:t>наличие</a:t>
            </a:r>
            <a:r>
              <a:rPr sz="900" spc="-25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покрытия</a:t>
            </a:r>
            <a:r>
              <a:rPr sz="900" spc="-30" dirty="0">
                <a:latin typeface="Arial Narrow"/>
                <a:cs typeface="Arial Narrow"/>
              </a:rPr>
              <a:t> </a:t>
            </a:r>
            <a:r>
              <a:rPr sz="900" spc="55" dirty="0">
                <a:latin typeface="Arial Narrow"/>
                <a:cs typeface="Arial Narrow"/>
              </a:rPr>
              <a:t>(кожу-  </a:t>
            </a:r>
            <a:r>
              <a:rPr sz="900" spc="15" dirty="0">
                <a:latin typeface="Arial Narrow"/>
                <a:cs typeface="Arial Narrow"/>
              </a:rPr>
              <a:t>ха), </a:t>
            </a:r>
            <a:r>
              <a:rPr sz="900" spc="35" dirty="0">
                <a:latin typeface="Arial Narrow"/>
                <a:cs typeface="Arial Narrow"/>
              </a:rPr>
              <a:t>защищающего </a:t>
            </a:r>
            <a:r>
              <a:rPr sz="900" spc="20" dirty="0">
                <a:latin typeface="Arial Narrow"/>
                <a:cs typeface="Arial Narrow"/>
              </a:rPr>
              <a:t>от </a:t>
            </a:r>
            <a:r>
              <a:rPr sz="900" spc="25" dirty="0">
                <a:latin typeface="Arial Narrow"/>
                <a:cs typeface="Arial Narrow"/>
              </a:rPr>
              <a:t>механических </a:t>
            </a:r>
            <a:r>
              <a:rPr sz="900" spc="30" dirty="0">
                <a:latin typeface="Arial Narrow"/>
                <a:cs typeface="Arial Narrow"/>
              </a:rPr>
              <a:t>повреждений, </a:t>
            </a:r>
            <a:r>
              <a:rPr sz="900" spc="20" dirty="0">
                <a:latin typeface="Arial Narrow"/>
                <a:cs typeface="Arial Narrow"/>
              </a:rPr>
              <a:t>что </a:t>
            </a:r>
            <a:r>
              <a:rPr sz="900" spc="30" dirty="0">
                <a:latin typeface="Arial Narrow"/>
                <a:cs typeface="Arial Narrow"/>
              </a:rPr>
              <a:t>особо  </a:t>
            </a:r>
            <a:r>
              <a:rPr sz="900" spc="35" dirty="0">
                <a:latin typeface="Arial Narrow"/>
                <a:cs typeface="Arial Narrow"/>
              </a:rPr>
              <a:t>важно при </a:t>
            </a:r>
            <a:r>
              <a:rPr sz="900" spc="20" dirty="0">
                <a:latin typeface="Arial Narrow"/>
                <a:cs typeface="Arial Narrow"/>
              </a:rPr>
              <a:t>ледовых </a:t>
            </a:r>
            <a:r>
              <a:rPr sz="900" spc="30" dirty="0">
                <a:latin typeface="Arial Narrow"/>
                <a:cs typeface="Arial Narrow"/>
              </a:rPr>
              <a:t>нагрузках или любых </a:t>
            </a:r>
            <a:r>
              <a:rPr sz="900" spc="35" dirty="0">
                <a:latin typeface="Arial Narrow"/>
                <a:cs typeface="Arial Narrow"/>
              </a:rPr>
              <a:t>других </a:t>
            </a:r>
            <a:r>
              <a:rPr sz="900" spc="30" dirty="0">
                <a:latin typeface="Arial Narrow"/>
                <a:cs typeface="Arial Narrow"/>
              </a:rPr>
              <a:t>факторах  </a:t>
            </a:r>
            <a:r>
              <a:rPr sz="900" spc="35" dirty="0">
                <a:latin typeface="Arial Narrow"/>
                <a:cs typeface="Arial Narrow"/>
              </a:rPr>
              <a:t>риска </a:t>
            </a:r>
            <a:r>
              <a:rPr sz="900" spc="15" dirty="0">
                <a:latin typeface="Arial Narrow"/>
                <a:cs typeface="Arial Narrow"/>
              </a:rPr>
              <a:t>для</a:t>
            </a:r>
            <a:r>
              <a:rPr sz="900" spc="-10" dirty="0">
                <a:latin typeface="Arial Narrow"/>
                <a:cs typeface="Arial Narrow"/>
              </a:rPr>
              <a:t> </a:t>
            </a:r>
            <a:r>
              <a:rPr sz="900" spc="35" dirty="0">
                <a:latin typeface="Arial Narrow"/>
                <a:cs typeface="Arial Narrow"/>
              </a:rPr>
              <a:t>конструкции.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7299" y="3363297"/>
            <a:ext cx="2905760" cy="41408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215"/>
              </a:spcBef>
            </a:pPr>
            <a:r>
              <a:rPr sz="900" spc="20" dirty="0">
                <a:latin typeface="Arial Narrow"/>
                <a:cs typeface="Arial Narrow"/>
              </a:rPr>
              <a:t>Литература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-20" dirty="0">
                <a:latin typeface="Arial Narrow"/>
                <a:cs typeface="Arial Narrow"/>
              </a:rPr>
              <a:t>СП </a:t>
            </a:r>
            <a:r>
              <a:rPr sz="900" i="1" spc="25" dirty="0">
                <a:latin typeface="Arial Narrow"/>
                <a:cs typeface="Arial Narrow"/>
              </a:rPr>
              <a:t>58.13330.2012 </a:t>
            </a:r>
            <a:r>
              <a:rPr sz="900" i="1" dirty="0">
                <a:latin typeface="Arial Narrow"/>
                <a:cs typeface="Arial Narrow"/>
              </a:rPr>
              <a:t>Гидротехнические </a:t>
            </a:r>
            <a:r>
              <a:rPr sz="900" i="1" spc="30" dirty="0">
                <a:latin typeface="Arial Narrow"/>
                <a:cs typeface="Arial Narrow"/>
              </a:rPr>
              <a:t>сооружения. </a:t>
            </a:r>
            <a:r>
              <a:rPr sz="900" i="1" spc="15" dirty="0">
                <a:latin typeface="Arial Narrow"/>
                <a:cs typeface="Arial Narrow"/>
              </a:rPr>
              <a:t>Ос-  </a:t>
            </a:r>
            <a:r>
              <a:rPr sz="900" i="1" spc="25" dirty="0">
                <a:latin typeface="Arial Narrow"/>
                <a:cs typeface="Arial Narrow"/>
              </a:rPr>
              <a:t>новные </a:t>
            </a:r>
            <a:r>
              <a:rPr sz="900" i="1" spc="30" dirty="0">
                <a:latin typeface="Arial Narrow"/>
                <a:cs typeface="Arial Narrow"/>
              </a:rPr>
              <a:t>положения. </a:t>
            </a:r>
            <a:r>
              <a:rPr sz="900" i="1" spc="5" dirty="0">
                <a:latin typeface="Arial Narrow"/>
                <a:cs typeface="Arial Narrow"/>
              </a:rPr>
              <a:t>Актуализированная </a:t>
            </a:r>
            <a:r>
              <a:rPr sz="900" i="1" spc="25" dirty="0">
                <a:latin typeface="Arial Narrow"/>
                <a:cs typeface="Arial Narrow"/>
              </a:rPr>
              <a:t>редакция </a:t>
            </a:r>
            <a:r>
              <a:rPr sz="900" i="1" dirty="0">
                <a:latin typeface="Arial Narrow"/>
                <a:cs typeface="Arial Narrow"/>
              </a:rPr>
              <a:t>СНиП </a:t>
            </a:r>
            <a:r>
              <a:rPr sz="900" i="1" spc="40" dirty="0">
                <a:latin typeface="Arial Narrow"/>
                <a:cs typeface="Arial Narrow"/>
              </a:rPr>
              <a:t>33-  </a:t>
            </a:r>
            <a:r>
              <a:rPr sz="900" i="1" spc="30" dirty="0">
                <a:latin typeface="Arial Narrow"/>
                <a:cs typeface="Arial Narrow"/>
              </a:rPr>
              <a:t>01-2003. </a:t>
            </a:r>
            <a:r>
              <a:rPr sz="900" i="1" spc="35" dirty="0">
                <a:latin typeface="Arial Narrow"/>
                <a:cs typeface="Arial Narrow"/>
              </a:rPr>
              <a:t>// </a:t>
            </a:r>
            <a:r>
              <a:rPr sz="900" i="1" spc="15" dirty="0">
                <a:latin typeface="Arial Narrow"/>
                <a:cs typeface="Arial Narrow"/>
              </a:rPr>
              <a:t>Свод </a:t>
            </a:r>
            <a:r>
              <a:rPr sz="900" i="1" spc="20" dirty="0">
                <a:latin typeface="Arial Narrow"/>
                <a:cs typeface="Arial Narrow"/>
              </a:rPr>
              <a:t>правил. </a:t>
            </a:r>
            <a:r>
              <a:rPr sz="900" i="1" dirty="0">
                <a:latin typeface="Arial Narrow"/>
                <a:cs typeface="Arial Narrow"/>
              </a:rPr>
              <a:t>Гидротехнические </a:t>
            </a:r>
            <a:r>
              <a:rPr sz="900" i="1" spc="30" dirty="0">
                <a:latin typeface="Arial Narrow"/>
                <a:cs typeface="Arial Narrow"/>
              </a:rPr>
              <a:t>сооружения. </a:t>
            </a:r>
            <a:r>
              <a:rPr sz="900" i="1" spc="15" dirty="0">
                <a:latin typeface="Arial Narrow"/>
                <a:cs typeface="Arial Narrow"/>
              </a:rPr>
              <a:t>Ос-  </a:t>
            </a:r>
            <a:r>
              <a:rPr sz="900" i="1" spc="25" dirty="0">
                <a:latin typeface="Arial Narrow"/>
                <a:cs typeface="Arial Narrow"/>
              </a:rPr>
              <a:t>новные </a:t>
            </a:r>
            <a:r>
              <a:rPr sz="900" i="1" spc="30" dirty="0">
                <a:latin typeface="Arial Narrow"/>
                <a:cs typeface="Arial Narrow"/>
              </a:rPr>
              <a:t>положения. 2012</a:t>
            </a:r>
            <a:r>
              <a:rPr sz="900" i="1" spc="-15" dirty="0">
                <a:latin typeface="Arial Narrow"/>
                <a:cs typeface="Arial Narrow"/>
              </a:rPr>
              <a:t> </a:t>
            </a:r>
            <a:r>
              <a:rPr sz="900" i="1" spc="-10" dirty="0">
                <a:latin typeface="Arial Narrow"/>
                <a:cs typeface="Arial Narrow"/>
              </a:rPr>
              <a:t>г.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30" dirty="0">
                <a:latin typeface="Arial Narrow"/>
                <a:cs typeface="Arial Narrow"/>
              </a:rPr>
              <a:t>Маркович </a:t>
            </a:r>
            <a:r>
              <a:rPr sz="900" i="1" spc="10" dirty="0">
                <a:latin typeface="Arial Narrow"/>
                <a:cs typeface="Arial Narrow"/>
              </a:rPr>
              <a:t>Р. А., </a:t>
            </a:r>
            <a:r>
              <a:rPr sz="900" i="1" spc="30" dirty="0">
                <a:latin typeface="Arial Narrow"/>
                <a:cs typeface="Arial Narrow"/>
              </a:rPr>
              <a:t>Колгушкин </a:t>
            </a:r>
            <a:r>
              <a:rPr sz="900" i="1" spc="10" dirty="0">
                <a:latin typeface="Arial Narrow"/>
                <a:cs typeface="Arial Narrow"/>
              </a:rPr>
              <a:t>А. </a:t>
            </a:r>
            <a:r>
              <a:rPr sz="900" i="1" spc="5" dirty="0">
                <a:latin typeface="Arial Narrow"/>
                <a:cs typeface="Arial Narrow"/>
              </a:rPr>
              <a:t>В. </a:t>
            </a:r>
            <a:r>
              <a:rPr sz="900" i="1" spc="30" dirty="0">
                <a:latin typeface="Arial Narrow"/>
                <a:cs typeface="Arial Narrow"/>
              </a:rPr>
              <a:t>Коррозия </a:t>
            </a:r>
            <a:r>
              <a:rPr sz="900" i="1" spc="35" dirty="0">
                <a:latin typeface="Arial Narrow"/>
                <a:cs typeface="Arial Narrow"/>
              </a:rPr>
              <a:t>морских</a:t>
            </a:r>
            <a:r>
              <a:rPr sz="900" i="1" spc="-80" dirty="0">
                <a:latin typeface="Arial Narrow"/>
                <a:cs typeface="Arial Narrow"/>
              </a:rPr>
              <a:t> </a:t>
            </a:r>
            <a:r>
              <a:rPr sz="900" i="1" spc="20" dirty="0">
                <a:latin typeface="Arial Narrow"/>
                <a:cs typeface="Arial Narrow"/>
              </a:rPr>
              <a:t>ги-  </a:t>
            </a:r>
            <a:r>
              <a:rPr sz="900" i="1" spc="5" dirty="0">
                <a:latin typeface="Arial Narrow"/>
                <a:cs typeface="Arial Narrow"/>
              </a:rPr>
              <a:t>дротехнических </a:t>
            </a:r>
            <a:r>
              <a:rPr sz="900" i="1" spc="30" dirty="0">
                <a:latin typeface="Arial Narrow"/>
                <a:cs typeface="Arial Narrow"/>
              </a:rPr>
              <a:t>сооружений. </a:t>
            </a:r>
            <a:r>
              <a:rPr sz="900" i="1" spc="35" dirty="0">
                <a:latin typeface="Arial Narrow"/>
                <a:cs typeface="Arial Narrow"/>
              </a:rPr>
              <a:t>// </a:t>
            </a:r>
            <a:r>
              <a:rPr sz="900" i="1" spc="30" dirty="0">
                <a:latin typeface="Arial Narrow"/>
                <a:cs typeface="Arial Narrow"/>
              </a:rPr>
              <a:t>Коррозия </a:t>
            </a:r>
            <a:r>
              <a:rPr sz="900" i="1" spc="-10" dirty="0">
                <a:latin typeface="Arial Narrow"/>
                <a:cs typeface="Arial Narrow"/>
              </a:rPr>
              <a:t>Территория </a:t>
            </a:r>
            <a:r>
              <a:rPr sz="900" i="1" spc="-25" dirty="0">
                <a:latin typeface="Arial Narrow"/>
                <a:cs typeface="Arial Narrow"/>
              </a:rPr>
              <a:t>Нефте-  </a:t>
            </a:r>
            <a:r>
              <a:rPr sz="900" i="1" spc="5" dirty="0">
                <a:latin typeface="Arial Narrow"/>
                <a:cs typeface="Arial Narrow"/>
              </a:rPr>
              <a:t>газ. </a:t>
            </a:r>
            <a:r>
              <a:rPr sz="900" i="1" spc="25" dirty="0">
                <a:latin typeface="Arial Narrow"/>
                <a:cs typeface="Arial Narrow"/>
              </a:rPr>
              <a:t>2009. </a:t>
            </a:r>
            <a:r>
              <a:rPr sz="900" i="1" spc="35" dirty="0">
                <a:latin typeface="Arial Narrow"/>
                <a:cs typeface="Arial Narrow"/>
              </a:rPr>
              <a:t>Май </a:t>
            </a:r>
            <a:r>
              <a:rPr sz="900" i="1" spc="25" dirty="0">
                <a:latin typeface="Arial Narrow"/>
                <a:cs typeface="Arial Narrow"/>
              </a:rPr>
              <a:t>2009., </a:t>
            </a:r>
            <a:r>
              <a:rPr sz="900" i="1" spc="-15" dirty="0">
                <a:latin typeface="Arial Narrow"/>
                <a:cs typeface="Arial Narrow"/>
              </a:rPr>
              <a:t>С.</a:t>
            </a:r>
            <a:r>
              <a:rPr sz="900" i="1" spc="-20" dirty="0">
                <a:latin typeface="Arial Narrow"/>
                <a:cs typeface="Arial Narrow"/>
              </a:rPr>
              <a:t> </a:t>
            </a:r>
            <a:r>
              <a:rPr sz="900" i="1" spc="30" dirty="0">
                <a:latin typeface="Arial Narrow"/>
                <a:cs typeface="Arial Narrow"/>
              </a:rPr>
              <a:t>56–-59.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15" dirty="0">
                <a:latin typeface="Arial Narrow"/>
                <a:cs typeface="Arial Narrow"/>
              </a:rPr>
              <a:t>Гаврильчик </a:t>
            </a:r>
            <a:r>
              <a:rPr sz="900" i="1" spc="30" dirty="0">
                <a:latin typeface="Arial Narrow"/>
                <a:cs typeface="Arial Narrow"/>
              </a:rPr>
              <a:t>Л. </a:t>
            </a:r>
            <a:r>
              <a:rPr sz="900" i="1" spc="20" dirty="0">
                <a:latin typeface="Arial Narrow"/>
                <a:cs typeface="Arial Narrow"/>
              </a:rPr>
              <a:t>Д., </a:t>
            </a:r>
            <a:r>
              <a:rPr sz="900" i="1" spc="10" dirty="0">
                <a:latin typeface="Arial Narrow"/>
                <a:cs typeface="Arial Narrow"/>
              </a:rPr>
              <a:t>Зобачев </a:t>
            </a:r>
            <a:r>
              <a:rPr sz="900" i="1" dirty="0">
                <a:latin typeface="Arial Narrow"/>
                <a:cs typeface="Arial Narrow"/>
              </a:rPr>
              <a:t>Ю. </a:t>
            </a:r>
            <a:r>
              <a:rPr sz="900" i="1" spc="-10" dirty="0">
                <a:latin typeface="Arial Narrow"/>
                <a:cs typeface="Arial Narrow"/>
              </a:rPr>
              <a:t>Е., </a:t>
            </a:r>
            <a:r>
              <a:rPr sz="900" i="1" spc="25" dirty="0">
                <a:latin typeface="Arial Narrow"/>
                <a:cs typeface="Arial Narrow"/>
              </a:rPr>
              <a:t>Соминская </a:t>
            </a:r>
            <a:r>
              <a:rPr sz="900" i="1" spc="-5" dirty="0">
                <a:latin typeface="Arial Narrow"/>
                <a:cs typeface="Arial Narrow"/>
              </a:rPr>
              <a:t>Э. </a:t>
            </a:r>
            <a:r>
              <a:rPr sz="900" i="1" spc="5" dirty="0">
                <a:latin typeface="Arial Narrow"/>
                <a:cs typeface="Arial Narrow"/>
              </a:rPr>
              <a:t>В. </a:t>
            </a:r>
            <a:r>
              <a:rPr sz="900" i="1" spc="30" dirty="0">
                <a:latin typeface="Arial Narrow"/>
                <a:cs typeface="Arial Narrow"/>
              </a:rPr>
              <a:t>Но-  </a:t>
            </a:r>
            <a:r>
              <a:rPr sz="900" i="1" spc="15" dirty="0">
                <a:latin typeface="Arial Narrow"/>
                <a:cs typeface="Arial Narrow"/>
              </a:rPr>
              <a:t>вые </a:t>
            </a:r>
            <a:r>
              <a:rPr sz="900" i="1" spc="-30" dirty="0">
                <a:latin typeface="Arial Narrow"/>
                <a:cs typeface="Arial Narrow"/>
              </a:rPr>
              <a:t>отечественные </a:t>
            </a:r>
            <a:r>
              <a:rPr sz="900" i="1" spc="40" dirty="0">
                <a:latin typeface="Arial Narrow"/>
                <a:cs typeface="Arial Narrow"/>
              </a:rPr>
              <a:t>и </a:t>
            </a:r>
            <a:r>
              <a:rPr sz="900" i="1" spc="-5" dirty="0">
                <a:latin typeface="Arial Narrow"/>
                <a:cs typeface="Arial Narrow"/>
              </a:rPr>
              <a:t>импортные </a:t>
            </a:r>
            <a:r>
              <a:rPr sz="900" i="1" spc="20" dirty="0">
                <a:latin typeface="Arial Narrow"/>
                <a:cs typeface="Arial Narrow"/>
              </a:rPr>
              <a:t>лакокрасочные </a:t>
            </a:r>
            <a:r>
              <a:rPr sz="900" i="1" spc="-5" dirty="0">
                <a:latin typeface="Arial Narrow"/>
                <a:cs typeface="Arial Narrow"/>
              </a:rPr>
              <a:t>покрытия  </a:t>
            </a:r>
            <a:r>
              <a:rPr sz="900" i="1" spc="30" dirty="0">
                <a:latin typeface="Arial Narrow"/>
                <a:cs typeface="Arial Narrow"/>
              </a:rPr>
              <a:t>для</a:t>
            </a:r>
            <a:r>
              <a:rPr sz="900" i="1" spc="-20" dirty="0">
                <a:latin typeface="Arial Narrow"/>
                <a:cs typeface="Arial Narrow"/>
              </a:rPr>
              <a:t> защиты</a:t>
            </a:r>
            <a:r>
              <a:rPr sz="900" i="1" spc="-15" dirty="0">
                <a:latin typeface="Arial Narrow"/>
                <a:cs typeface="Arial Narrow"/>
              </a:rPr>
              <a:t> </a:t>
            </a:r>
            <a:r>
              <a:rPr sz="900" i="1" spc="25" dirty="0">
                <a:latin typeface="Arial Narrow"/>
                <a:cs typeface="Arial Narrow"/>
              </a:rPr>
              <a:t>судов</a:t>
            </a:r>
            <a:r>
              <a:rPr sz="900" i="1" spc="-20" dirty="0">
                <a:latin typeface="Arial Narrow"/>
                <a:cs typeface="Arial Narrow"/>
              </a:rPr>
              <a:t> </a:t>
            </a:r>
            <a:r>
              <a:rPr sz="900" i="1" spc="-114" dirty="0">
                <a:latin typeface="Arial Narrow"/>
                <a:cs typeface="Arial Narrow"/>
              </a:rPr>
              <a:t>от</a:t>
            </a:r>
            <a:r>
              <a:rPr sz="900" i="1" spc="-105" dirty="0">
                <a:latin typeface="Arial Narrow"/>
                <a:cs typeface="Arial Narrow"/>
              </a:rPr>
              <a:t> </a:t>
            </a:r>
            <a:r>
              <a:rPr sz="900" i="1" spc="35" dirty="0">
                <a:latin typeface="Arial Narrow"/>
                <a:cs typeface="Arial Narrow"/>
              </a:rPr>
              <a:t>коррозии</a:t>
            </a:r>
            <a:r>
              <a:rPr sz="900" i="1" spc="-20" dirty="0">
                <a:latin typeface="Arial Narrow"/>
                <a:cs typeface="Arial Narrow"/>
              </a:rPr>
              <a:t> </a:t>
            </a:r>
            <a:r>
              <a:rPr sz="900" i="1" spc="40" dirty="0">
                <a:latin typeface="Arial Narrow"/>
                <a:cs typeface="Arial Narrow"/>
              </a:rPr>
              <a:t>и</a:t>
            </a:r>
            <a:r>
              <a:rPr sz="900" i="1" spc="-15" dirty="0">
                <a:latin typeface="Arial Narrow"/>
                <a:cs typeface="Arial Narrow"/>
              </a:rPr>
              <a:t> </a:t>
            </a:r>
            <a:r>
              <a:rPr sz="900" i="1" spc="-5" dirty="0">
                <a:latin typeface="Arial Narrow"/>
                <a:cs typeface="Arial Narrow"/>
              </a:rPr>
              <a:t>обрастания.</a:t>
            </a:r>
            <a:r>
              <a:rPr sz="900" i="1" spc="-20" dirty="0">
                <a:latin typeface="Arial Narrow"/>
                <a:cs typeface="Arial Narrow"/>
              </a:rPr>
              <a:t> </a:t>
            </a:r>
            <a:r>
              <a:rPr sz="900" i="1" spc="35" dirty="0">
                <a:latin typeface="Arial Narrow"/>
                <a:cs typeface="Arial Narrow"/>
              </a:rPr>
              <a:t>ЦНИИМФ</a:t>
            </a:r>
            <a:r>
              <a:rPr sz="900" i="1" spc="-15" dirty="0">
                <a:latin typeface="Arial Narrow"/>
                <a:cs typeface="Arial Narrow"/>
              </a:rPr>
              <a:t> </a:t>
            </a:r>
            <a:r>
              <a:rPr sz="900" i="1" spc="35" dirty="0">
                <a:latin typeface="Arial Narrow"/>
                <a:cs typeface="Arial Narrow"/>
              </a:rPr>
              <a:t>//</a:t>
            </a:r>
            <a:r>
              <a:rPr sz="900" i="1" spc="-15" dirty="0">
                <a:latin typeface="Arial Narrow"/>
                <a:cs typeface="Arial Narrow"/>
              </a:rPr>
              <a:t> </a:t>
            </a:r>
            <a:r>
              <a:rPr sz="900" i="1" spc="-65" dirty="0">
                <a:latin typeface="Arial Narrow"/>
                <a:cs typeface="Arial Narrow"/>
              </a:rPr>
              <a:t>Ста-  тьи </a:t>
            </a:r>
            <a:r>
              <a:rPr sz="900" i="1" spc="25" dirty="0">
                <a:latin typeface="Arial Narrow"/>
                <a:cs typeface="Arial Narrow"/>
              </a:rPr>
              <a:t>в </a:t>
            </a:r>
            <a:r>
              <a:rPr sz="900" i="1" spc="-40" dirty="0">
                <a:latin typeface="Arial Narrow"/>
                <a:cs typeface="Arial Narrow"/>
              </a:rPr>
              <a:t>интернете. </a:t>
            </a:r>
            <a:r>
              <a:rPr sz="900" i="1" spc="30" dirty="0">
                <a:latin typeface="Arial Narrow"/>
                <a:cs typeface="Arial Narrow"/>
              </a:rPr>
              <a:t>2012</a:t>
            </a:r>
            <a:r>
              <a:rPr sz="900" i="1" spc="-5" dirty="0">
                <a:latin typeface="Arial Narrow"/>
                <a:cs typeface="Arial Narrow"/>
              </a:rPr>
              <a:t> </a:t>
            </a:r>
            <a:r>
              <a:rPr sz="900" i="1" spc="-10" dirty="0">
                <a:latin typeface="Arial Narrow"/>
                <a:cs typeface="Arial Narrow"/>
              </a:rPr>
              <a:t>г.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10" dirty="0">
                <a:latin typeface="Arial Narrow"/>
                <a:cs typeface="Arial Narrow"/>
              </a:rPr>
              <a:t>Алексеев </a:t>
            </a:r>
            <a:r>
              <a:rPr sz="900" i="1" spc="15" dirty="0">
                <a:latin typeface="Arial Narrow"/>
                <a:cs typeface="Arial Narrow"/>
              </a:rPr>
              <a:t>И. </a:t>
            </a:r>
            <a:r>
              <a:rPr sz="900" i="1" spc="-15" dirty="0">
                <a:latin typeface="Arial Narrow"/>
                <a:cs typeface="Arial Narrow"/>
              </a:rPr>
              <a:t>О. </a:t>
            </a:r>
            <a:r>
              <a:rPr sz="900" i="1" spc="25" dirty="0">
                <a:latin typeface="Arial Narrow"/>
                <a:cs typeface="Arial Narrow"/>
              </a:rPr>
              <a:t>Природоохранные </a:t>
            </a:r>
            <a:r>
              <a:rPr sz="900" i="1" spc="-10" dirty="0">
                <a:latin typeface="Arial Narrow"/>
                <a:cs typeface="Arial Narrow"/>
              </a:rPr>
              <a:t>технологии </a:t>
            </a:r>
            <a:r>
              <a:rPr sz="900" i="1" spc="-20" dirty="0">
                <a:latin typeface="Arial Narrow"/>
                <a:cs typeface="Arial Narrow"/>
              </a:rPr>
              <a:t>ремонта  </a:t>
            </a:r>
            <a:r>
              <a:rPr sz="900" i="1" spc="35" dirty="0">
                <a:latin typeface="Arial Narrow"/>
                <a:cs typeface="Arial Narrow"/>
              </a:rPr>
              <a:t>морских </a:t>
            </a:r>
            <a:r>
              <a:rPr sz="900" i="1" spc="5" dirty="0">
                <a:latin typeface="Arial Narrow"/>
                <a:cs typeface="Arial Narrow"/>
              </a:rPr>
              <a:t>гидротехнических </a:t>
            </a:r>
            <a:r>
              <a:rPr sz="900" i="1" spc="35" dirty="0">
                <a:latin typeface="Arial Narrow"/>
                <a:cs typeface="Arial Narrow"/>
              </a:rPr>
              <a:t>сооружений </a:t>
            </a:r>
            <a:r>
              <a:rPr sz="900" i="1" spc="30" dirty="0">
                <a:latin typeface="Arial Narrow"/>
                <a:cs typeface="Arial Narrow"/>
              </a:rPr>
              <a:t>с </a:t>
            </a:r>
            <a:r>
              <a:rPr sz="900" i="1" spc="25" dirty="0">
                <a:latin typeface="Arial Narrow"/>
                <a:cs typeface="Arial Narrow"/>
              </a:rPr>
              <a:t>применением </a:t>
            </a:r>
            <a:r>
              <a:rPr sz="900" i="1" spc="10" dirty="0">
                <a:latin typeface="Arial Narrow"/>
                <a:cs typeface="Arial Narrow"/>
              </a:rPr>
              <a:t>гер-  </a:t>
            </a:r>
            <a:r>
              <a:rPr sz="900" i="1" spc="25" dirty="0">
                <a:latin typeface="Arial Narrow"/>
                <a:cs typeface="Arial Narrow"/>
              </a:rPr>
              <a:t>мокамер. </a:t>
            </a:r>
            <a:r>
              <a:rPr sz="900" i="1" spc="35" dirty="0">
                <a:latin typeface="Arial Narrow"/>
                <a:cs typeface="Arial Narrow"/>
              </a:rPr>
              <a:t>// </a:t>
            </a:r>
            <a:r>
              <a:rPr sz="900" i="1" spc="-35" dirty="0">
                <a:latin typeface="Arial Narrow"/>
                <a:cs typeface="Arial Narrow"/>
              </a:rPr>
              <a:t>Автореферат </a:t>
            </a:r>
            <a:r>
              <a:rPr sz="900" i="1" dirty="0">
                <a:latin typeface="Arial Narrow"/>
                <a:cs typeface="Arial Narrow"/>
              </a:rPr>
              <a:t>диссертации </a:t>
            </a:r>
            <a:r>
              <a:rPr sz="900" i="1" spc="10" dirty="0">
                <a:latin typeface="Arial Narrow"/>
                <a:cs typeface="Arial Narrow"/>
              </a:rPr>
              <a:t>на </a:t>
            </a:r>
            <a:r>
              <a:rPr sz="900" i="1" spc="25" dirty="0">
                <a:latin typeface="Arial Narrow"/>
                <a:cs typeface="Arial Narrow"/>
              </a:rPr>
              <a:t>соискание ученой  </a:t>
            </a:r>
            <a:r>
              <a:rPr sz="900" i="1" spc="-20" dirty="0">
                <a:latin typeface="Arial Narrow"/>
                <a:cs typeface="Arial Narrow"/>
              </a:rPr>
              <a:t>степени </a:t>
            </a:r>
            <a:r>
              <a:rPr sz="900" i="1" spc="-15" dirty="0">
                <a:latin typeface="Arial Narrow"/>
                <a:cs typeface="Arial Narrow"/>
              </a:rPr>
              <a:t>доктора </a:t>
            </a:r>
            <a:r>
              <a:rPr sz="900" i="1" dirty="0">
                <a:latin typeface="Arial Narrow"/>
                <a:cs typeface="Arial Narrow"/>
              </a:rPr>
              <a:t>технических </a:t>
            </a:r>
            <a:r>
              <a:rPr sz="900" i="1" spc="20" dirty="0">
                <a:latin typeface="Arial Narrow"/>
                <a:cs typeface="Arial Narrow"/>
              </a:rPr>
              <a:t>наук. </a:t>
            </a:r>
            <a:r>
              <a:rPr sz="900" i="1" spc="-25" dirty="0">
                <a:latin typeface="Arial Narrow"/>
                <a:cs typeface="Arial Narrow"/>
              </a:rPr>
              <a:t>Санкт-Петербург,</a:t>
            </a:r>
            <a:r>
              <a:rPr sz="900" i="1" spc="125" dirty="0">
                <a:latin typeface="Arial Narrow"/>
                <a:cs typeface="Arial Narrow"/>
              </a:rPr>
              <a:t> </a:t>
            </a:r>
            <a:r>
              <a:rPr sz="900" i="1" spc="15" dirty="0">
                <a:latin typeface="Arial Narrow"/>
                <a:cs typeface="Arial Narrow"/>
              </a:rPr>
              <a:t>2001г.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-30" dirty="0">
                <a:latin typeface="Arial Narrow"/>
                <a:cs typeface="Arial Narrow"/>
              </a:rPr>
              <a:t>ГОСТ </a:t>
            </a:r>
            <a:r>
              <a:rPr sz="900" i="1" spc="10" dirty="0">
                <a:latin typeface="Arial Narrow"/>
                <a:cs typeface="Arial Narrow"/>
              </a:rPr>
              <a:t>Р </a:t>
            </a:r>
            <a:r>
              <a:rPr sz="900" i="1" spc="-20" dirty="0">
                <a:latin typeface="Arial Narrow"/>
                <a:cs typeface="Arial Narrow"/>
              </a:rPr>
              <a:t>ИСО </a:t>
            </a:r>
            <a:r>
              <a:rPr sz="900" i="1" spc="35" dirty="0">
                <a:latin typeface="Arial Narrow"/>
                <a:cs typeface="Arial Narrow"/>
              </a:rPr>
              <a:t>8501-1-2014 </a:t>
            </a:r>
            <a:r>
              <a:rPr sz="900" i="1" spc="-10" dirty="0">
                <a:latin typeface="Arial Narrow"/>
                <a:cs typeface="Arial Narrow"/>
              </a:rPr>
              <a:t>Подготовка стальной </a:t>
            </a:r>
            <a:r>
              <a:rPr sz="900" i="1" spc="25" dirty="0">
                <a:latin typeface="Arial Narrow"/>
                <a:cs typeface="Arial Narrow"/>
              </a:rPr>
              <a:t>поверх-  </a:t>
            </a:r>
            <a:r>
              <a:rPr sz="900" i="1" spc="-25" dirty="0">
                <a:latin typeface="Arial Narrow"/>
                <a:cs typeface="Arial Narrow"/>
              </a:rPr>
              <a:t>ности </a:t>
            </a:r>
            <a:r>
              <a:rPr sz="900" i="1" spc="15" dirty="0">
                <a:latin typeface="Arial Narrow"/>
                <a:cs typeface="Arial Narrow"/>
              </a:rPr>
              <a:t>перед </a:t>
            </a:r>
            <a:r>
              <a:rPr sz="900" i="1" spc="20" dirty="0">
                <a:latin typeface="Arial Narrow"/>
                <a:cs typeface="Arial Narrow"/>
              </a:rPr>
              <a:t>нанесением </a:t>
            </a:r>
            <a:r>
              <a:rPr sz="900" i="1" spc="25" dirty="0">
                <a:latin typeface="Arial Narrow"/>
                <a:cs typeface="Arial Narrow"/>
              </a:rPr>
              <a:t>лакокрасочных </a:t>
            </a:r>
            <a:r>
              <a:rPr sz="900" i="1" spc="-10" dirty="0">
                <a:latin typeface="Arial Narrow"/>
                <a:cs typeface="Arial Narrow"/>
              </a:rPr>
              <a:t>материалов </a:t>
            </a:r>
            <a:r>
              <a:rPr sz="900" i="1" spc="40" dirty="0">
                <a:latin typeface="Arial Narrow"/>
                <a:cs typeface="Arial Narrow"/>
              </a:rPr>
              <a:t>и </a:t>
            </a:r>
            <a:r>
              <a:rPr sz="900" i="1" spc="-25" dirty="0">
                <a:latin typeface="Arial Narrow"/>
                <a:cs typeface="Arial Narrow"/>
              </a:rPr>
              <a:t>отно-  </a:t>
            </a:r>
            <a:r>
              <a:rPr sz="900" i="1" spc="25" dirty="0">
                <a:latin typeface="Arial Narrow"/>
                <a:cs typeface="Arial Narrow"/>
              </a:rPr>
              <a:t>сящихся </a:t>
            </a:r>
            <a:r>
              <a:rPr sz="900" i="1" spc="55" dirty="0">
                <a:latin typeface="Arial Narrow"/>
                <a:cs typeface="Arial Narrow"/>
              </a:rPr>
              <a:t>к </a:t>
            </a:r>
            <a:r>
              <a:rPr sz="900" i="1" spc="40" dirty="0">
                <a:latin typeface="Arial Narrow"/>
                <a:cs typeface="Arial Narrow"/>
              </a:rPr>
              <a:t>ним </a:t>
            </a:r>
            <a:r>
              <a:rPr sz="900" i="1" dirty="0">
                <a:latin typeface="Arial Narrow"/>
                <a:cs typeface="Arial Narrow"/>
              </a:rPr>
              <a:t>продуктов. </a:t>
            </a:r>
            <a:r>
              <a:rPr sz="900" i="1" spc="20" dirty="0">
                <a:latin typeface="Arial Narrow"/>
                <a:cs typeface="Arial Narrow"/>
              </a:rPr>
              <a:t>Визуальная оценка </a:t>
            </a:r>
            <a:r>
              <a:rPr sz="900" i="1" spc="-55" dirty="0">
                <a:latin typeface="Arial Narrow"/>
                <a:cs typeface="Arial Narrow"/>
              </a:rPr>
              <a:t>чистоты </a:t>
            </a:r>
            <a:r>
              <a:rPr sz="900" i="1" spc="40" dirty="0">
                <a:latin typeface="Arial Narrow"/>
                <a:cs typeface="Arial Narrow"/>
              </a:rPr>
              <a:t>по-  </a:t>
            </a:r>
            <a:r>
              <a:rPr sz="900" i="1" spc="-5" dirty="0">
                <a:latin typeface="Arial Narrow"/>
                <a:cs typeface="Arial Narrow"/>
              </a:rPr>
              <a:t>верхности. </a:t>
            </a:r>
            <a:r>
              <a:rPr sz="900" i="1" spc="-45" dirty="0">
                <a:latin typeface="Arial Narrow"/>
                <a:cs typeface="Arial Narrow"/>
              </a:rPr>
              <a:t>Часть </a:t>
            </a:r>
            <a:r>
              <a:rPr sz="900" i="1" spc="20" dirty="0">
                <a:latin typeface="Arial Narrow"/>
                <a:cs typeface="Arial Narrow"/>
              </a:rPr>
              <a:t>1. </a:t>
            </a:r>
            <a:r>
              <a:rPr sz="900" i="1" spc="-35" dirty="0">
                <a:latin typeface="Arial Narrow"/>
                <a:cs typeface="Arial Narrow"/>
              </a:rPr>
              <a:t>Степень </a:t>
            </a:r>
            <a:r>
              <a:rPr sz="900" i="1" spc="30" dirty="0">
                <a:latin typeface="Arial Narrow"/>
                <a:cs typeface="Arial Narrow"/>
              </a:rPr>
              <a:t>окисления </a:t>
            </a:r>
            <a:r>
              <a:rPr sz="900" i="1" spc="40" dirty="0">
                <a:latin typeface="Arial Narrow"/>
                <a:cs typeface="Arial Narrow"/>
              </a:rPr>
              <a:t>и </a:t>
            </a:r>
            <a:r>
              <a:rPr sz="900" i="1" spc="-20" dirty="0">
                <a:latin typeface="Arial Narrow"/>
                <a:cs typeface="Arial Narrow"/>
              </a:rPr>
              <a:t>степени </a:t>
            </a:r>
            <a:r>
              <a:rPr sz="900" i="1" dirty="0">
                <a:latin typeface="Arial Narrow"/>
                <a:cs typeface="Arial Narrow"/>
              </a:rPr>
              <a:t>подготовки  непокрытой </a:t>
            </a:r>
            <a:r>
              <a:rPr sz="900" i="1" spc="-10" dirty="0">
                <a:latin typeface="Arial Narrow"/>
                <a:cs typeface="Arial Narrow"/>
              </a:rPr>
              <a:t>стальной </a:t>
            </a:r>
            <a:r>
              <a:rPr sz="900" i="1" dirty="0">
                <a:latin typeface="Arial Narrow"/>
                <a:cs typeface="Arial Narrow"/>
              </a:rPr>
              <a:t>поверхности </a:t>
            </a:r>
            <a:r>
              <a:rPr sz="900" i="1" spc="40" dirty="0">
                <a:latin typeface="Arial Narrow"/>
                <a:cs typeface="Arial Narrow"/>
              </a:rPr>
              <a:t>и </a:t>
            </a:r>
            <a:r>
              <a:rPr sz="900" i="1" spc="-10" dirty="0">
                <a:latin typeface="Arial Narrow"/>
                <a:cs typeface="Arial Narrow"/>
              </a:rPr>
              <a:t>стальной </a:t>
            </a:r>
            <a:r>
              <a:rPr sz="900" i="1" dirty="0">
                <a:latin typeface="Arial Narrow"/>
                <a:cs typeface="Arial Narrow"/>
              </a:rPr>
              <a:t>поверхности  </a:t>
            </a:r>
            <a:r>
              <a:rPr sz="900" i="1" spc="20" dirty="0">
                <a:latin typeface="Arial Narrow"/>
                <a:cs typeface="Arial Narrow"/>
              </a:rPr>
              <a:t>после полного </a:t>
            </a:r>
            <a:r>
              <a:rPr sz="900" i="1" spc="15" dirty="0">
                <a:latin typeface="Arial Narrow"/>
                <a:cs typeface="Arial Narrow"/>
              </a:rPr>
              <a:t>удаления </a:t>
            </a:r>
            <a:r>
              <a:rPr sz="900" i="1" spc="35" dirty="0">
                <a:latin typeface="Arial Narrow"/>
                <a:cs typeface="Arial Narrow"/>
              </a:rPr>
              <a:t>прежних </a:t>
            </a:r>
            <a:r>
              <a:rPr sz="900" i="1" dirty="0">
                <a:latin typeface="Arial Narrow"/>
                <a:cs typeface="Arial Narrow"/>
              </a:rPr>
              <a:t>покрытий </a:t>
            </a:r>
            <a:r>
              <a:rPr sz="900" i="1" spc="35" dirty="0">
                <a:latin typeface="Arial Narrow"/>
                <a:cs typeface="Arial Narrow"/>
              </a:rPr>
              <a:t>// </a:t>
            </a:r>
            <a:r>
              <a:rPr sz="900" i="1" spc="20" dirty="0">
                <a:latin typeface="Arial Narrow"/>
                <a:cs typeface="Arial Narrow"/>
              </a:rPr>
              <a:t>Национальный  </a:t>
            </a:r>
            <a:r>
              <a:rPr sz="900" i="1" spc="-55" dirty="0">
                <a:latin typeface="Arial Narrow"/>
                <a:cs typeface="Arial Narrow"/>
              </a:rPr>
              <a:t>стандарт </a:t>
            </a:r>
            <a:r>
              <a:rPr sz="900" i="1" spc="30" dirty="0">
                <a:latin typeface="Arial Narrow"/>
                <a:cs typeface="Arial Narrow"/>
              </a:rPr>
              <a:t>Российской </a:t>
            </a:r>
            <a:r>
              <a:rPr sz="900" i="1" spc="25" dirty="0">
                <a:latin typeface="Arial Narrow"/>
                <a:cs typeface="Arial Narrow"/>
              </a:rPr>
              <a:t>Федерации,</a:t>
            </a:r>
            <a:r>
              <a:rPr sz="900" i="1" spc="-80" dirty="0">
                <a:latin typeface="Arial Narrow"/>
                <a:cs typeface="Arial Narrow"/>
              </a:rPr>
              <a:t> </a:t>
            </a:r>
            <a:r>
              <a:rPr sz="900" i="1" spc="15" dirty="0">
                <a:latin typeface="Arial Narrow"/>
                <a:cs typeface="Arial Narrow"/>
              </a:rPr>
              <a:t>2014г.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45" dirty="0">
                <a:latin typeface="Arial Narrow"/>
                <a:cs typeface="Arial Narrow"/>
              </a:rPr>
              <a:t>Формы </a:t>
            </a:r>
            <a:r>
              <a:rPr sz="900" i="1" spc="25" dirty="0">
                <a:latin typeface="Arial Narrow"/>
                <a:cs typeface="Arial Narrow"/>
              </a:rPr>
              <a:t>проявления </a:t>
            </a:r>
            <a:r>
              <a:rPr sz="900" i="1" spc="35" dirty="0">
                <a:latin typeface="Arial Narrow"/>
                <a:cs typeface="Arial Narrow"/>
              </a:rPr>
              <a:t>коррозии // </a:t>
            </a:r>
            <a:r>
              <a:rPr sz="900" i="1" spc="25" dirty="0">
                <a:latin typeface="Arial Narrow"/>
                <a:cs typeface="Arial Narrow"/>
              </a:rPr>
              <a:t>Энциклопедия </a:t>
            </a:r>
            <a:r>
              <a:rPr sz="900" i="1" spc="30" dirty="0">
                <a:latin typeface="Arial Narrow"/>
                <a:cs typeface="Arial Narrow"/>
              </a:rPr>
              <a:t>по ма-  </a:t>
            </a:r>
            <a:r>
              <a:rPr sz="900" i="1" spc="10" dirty="0">
                <a:latin typeface="Arial Narrow"/>
                <a:cs typeface="Arial Narrow"/>
              </a:rPr>
              <a:t>шиностроению </a:t>
            </a:r>
            <a:r>
              <a:rPr sz="900" i="1" spc="5" dirty="0">
                <a:latin typeface="Arial Narrow"/>
                <a:cs typeface="Arial Narrow"/>
              </a:rPr>
              <a:t>XXL, </a:t>
            </a:r>
            <a:r>
              <a:rPr sz="900" i="1" spc="20" dirty="0">
                <a:latin typeface="Arial Narrow"/>
                <a:cs typeface="Arial Narrow"/>
              </a:rPr>
              <a:t>с.</a:t>
            </a:r>
            <a:r>
              <a:rPr sz="900" i="1" spc="25" dirty="0">
                <a:latin typeface="Arial Narrow"/>
                <a:cs typeface="Arial Narrow"/>
              </a:rPr>
              <a:t> 48.</a:t>
            </a:r>
            <a:endParaRPr sz="900">
              <a:latin typeface="Arial Narrow"/>
              <a:cs typeface="Arial Narrow"/>
            </a:endParaRPr>
          </a:p>
          <a:p>
            <a:pPr marL="12700" marR="5080" indent="179705" algn="just">
              <a:lnSpc>
                <a:spcPct val="111100"/>
              </a:lnSpc>
              <a:buAutoNum type="arabicPeriod"/>
              <a:tabLst>
                <a:tab pos="330835" algn="l"/>
              </a:tabLst>
            </a:pPr>
            <a:r>
              <a:rPr sz="900" i="1" spc="-20" dirty="0">
                <a:latin typeface="Arial Narrow"/>
                <a:cs typeface="Arial Narrow"/>
              </a:rPr>
              <a:t>Мартенс </a:t>
            </a:r>
            <a:r>
              <a:rPr sz="900" i="1" spc="30" dirty="0">
                <a:latin typeface="Arial Narrow"/>
                <a:cs typeface="Arial Narrow"/>
              </a:rPr>
              <a:t>Л. </a:t>
            </a:r>
            <a:r>
              <a:rPr sz="900" i="1" spc="35" dirty="0">
                <a:latin typeface="Arial Narrow"/>
                <a:cs typeface="Arial Narrow"/>
              </a:rPr>
              <a:t>К. </a:t>
            </a:r>
            <a:r>
              <a:rPr sz="900" i="1" spc="30" dirty="0">
                <a:latin typeface="Arial Narrow"/>
                <a:cs typeface="Arial Narrow"/>
              </a:rPr>
              <a:t>Ланолин </a:t>
            </a:r>
            <a:r>
              <a:rPr sz="900" i="1" spc="35" dirty="0">
                <a:latin typeface="Arial Narrow"/>
                <a:cs typeface="Arial Narrow"/>
              </a:rPr>
              <a:t>// </a:t>
            </a:r>
            <a:r>
              <a:rPr sz="900" i="1" spc="10" dirty="0">
                <a:latin typeface="Arial Narrow"/>
                <a:cs typeface="Arial Narrow"/>
              </a:rPr>
              <a:t>«Техническая</a:t>
            </a:r>
            <a:r>
              <a:rPr sz="900" i="1" spc="-45" dirty="0">
                <a:latin typeface="Arial Narrow"/>
                <a:cs typeface="Arial Narrow"/>
              </a:rPr>
              <a:t> </a:t>
            </a:r>
            <a:r>
              <a:rPr sz="900" i="1" spc="30" dirty="0">
                <a:latin typeface="Arial Narrow"/>
                <a:cs typeface="Arial Narrow"/>
              </a:rPr>
              <a:t>энциклопедия.,  </a:t>
            </a:r>
            <a:r>
              <a:rPr sz="900" i="1" spc="5" dirty="0">
                <a:latin typeface="Arial Narrow"/>
                <a:cs typeface="Arial Narrow"/>
              </a:rPr>
              <a:t>Том </a:t>
            </a:r>
            <a:r>
              <a:rPr sz="900" i="1" spc="20" dirty="0">
                <a:latin typeface="Arial Narrow"/>
                <a:cs typeface="Arial Narrow"/>
              </a:rPr>
              <a:t>11,. </a:t>
            </a:r>
            <a:r>
              <a:rPr sz="900" i="1" spc="-15" dirty="0">
                <a:latin typeface="Arial Narrow"/>
                <a:cs typeface="Arial Narrow"/>
              </a:rPr>
              <a:t>С.</a:t>
            </a:r>
            <a:r>
              <a:rPr sz="900" i="1" spc="15" dirty="0">
                <a:latin typeface="Arial Narrow"/>
                <a:cs typeface="Arial Narrow"/>
              </a:rPr>
              <a:t> </a:t>
            </a:r>
            <a:r>
              <a:rPr sz="900" i="1" spc="25" dirty="0">
                <a:latin typeface="Arial Narrow"/>
                <a:cs typeface="Arial Narrow"/>
              </a:rPr>
              <a:t>863.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0001" y="612002"/>
            <a:ext cx="2880004" cy="3708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19134" y="4399148"/>
            <a:ext cx="148209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45" dirty="0">
                <a:latin typeface="Trebuchet MS"/>
                <a:cs typeface="Trebuchet MS"/>
              </a:rPr>
              <a:t>Установка </a:t>
            </a:r>
            <a:r>
              <a:rPr sz="850" spc="-40" dirty="0">
                <a:latin typeface="Trebuchet MS"/>
                <a:cs typeface="Trebuchet MS"/>
              </a:rPr>
              <a:t>кожуха </a:t>
            </a:r>
            <a:r>
              <a:rPr sz="850" spc="-55" dirty="0">
                <a:latin typeface="Trebuchet MS"/>
                <a:cs typeface="Trebuchet MS"/>
              </a:rPr>
              <a:t>(порт</a:t>
            </a:r>
            <a:r>
              <a:rPr sz="850" spc="-60" dirty="0">
                <a:latin typeface="Trebuchet MS"/>
                <a:cs typeface="Trebuchet MS"/>
              </a:rPr>
              <a:t> Тамань)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7300" y="8849743"/>
            <a:ext cx="1320800" cy="7874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900" b="1" spc="-165" dirty="0">
                <a:solidFill>
                  <a:srgbClr val="0E4096"/>
                </a:solidFill>
                <a:latin typeface="Tahoma"/>
                <a:cs typeface="Tahoma"/>
              </a:rPr>
              <a:t>DENSO</a:t>
            </a:r>
            <a:r>
              <a:rPr sz="900" b="1" spc="-85" dirty="0">
                <a:solidFill>
                  <a:srgbClr val="0E4096"/>
                </a:solidFill>
                <a:latin typeface="Tahoma"/>
                <a:cs typeface="Tahoma"/>
              </a:rPr>
              <a:t> </a:t>
            </a:r>
            <a:r>
              <a:rPr sz="900" b="1" spc="-195" dirty="0">
                <a:solidFill>
                  <a:srgbClr val="0E4096"/>
                </a:solidFill>
                <a:latin typeface="Tahoma"/>
                <a:cs typeface="Tahoma"/>
              </a:rPr>
              <a:t>GmbH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150" dirty="0">
                <a:solidFill>
                  <a:srgbClr val="0E4096"/>
                </a:solidFill>
                <a:latin typeface="Tahoma"/>
                <a:cs typeface="Tahoma"/>
              </a:rPr>
              <a:t>P.O. Box</a:t>
            </a:r>
            <a:r>
              <a:rPr sz="900" b="1" spc="-130" dirty="0">
                <a:solidFill>
                  <a:srgbClr val="0E4096"/>
                </a:solidFill>
                <a:latin typeface="Tahoma"/>
                <a:cs typeface="Tahoma"/>
              </a:rPr>
              <a:t> </a:t>
            </a:r>
            <a:r>
              <a:rPr sz="900" b="1" spc="-140" dirty="0">
                <a:solidFill>
                  <a:srgbClr val="0E4096"/>
                </a:solidFill>
                <a:latin typeface="Tahoma"/>
                <a:cs typeface="Tahoma"/>
              </a:rPr>
              <a:t>150120,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140" dirty="0">
                <a:solidFill>
                  <a:srgbClr val="0E4096"/>
                </a:solidFill>
                <a:latin typeface="Tahoma"/>
                <a:cs typeface="Tahoma"/>
              </a:rPr>
              <a:t>51344 </a:t>
            </a:r>
            <a:r>
              <a:rPr sz="900" b="1" spc="-135" dirty="0">
                <a:solidFill>
                  <a:srgbClr val="0E4096"/>
                </a:solidFill>
                <a:latin typeface="Tahoma"/>
                <a:cs typeface="Tahoma"/>
              </a:rPr>
              <a:t>Leverkusen,</a:t>
            </a:r>
            <a:r>
              <a:rPr sz="900" b="1" spc="-170" dirty="0">
                <a:solidFill>
                  <a:srgbClr val="0E4096"/>
                </a:solidFill>
                <a:latin typeface="Tahoma"/>
                <a:cs typeface="Tahoma"/>
              </a:rPr>
              <a:t> </a:t>
            </a:r>
            <a:r>
              <a:rPr sz="900" b="1" spc="-155" dirty="0">
                <a:solidFill>
                  <a:srgbClr val="0E4096"/>
                </a:solidFill>
                <a:latin typeface="Tahoma"/>
                <a:cs typeface="Tahoma"/>
              </a:rPr>
              <a:t>Германия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145" dirty="0">
                <a:solidFill>
                  <a:srgbClr val="0E4096"/>
                </a:solidFill>
                <a:latin typeface="Tahoma"/>
                <a:cs typeface="Tahoma"/>
              </a:rPr>
              <a:t>Тел. </a:t>
            </a:r>
            <a:r>
              <a:rPr sz="900" b="1" spc="-170" dirty="0">
                <a:solidFill>
                  <a:srgbClr val="0E4096"/>
                </a:solidFill>
                <a:latin typeface="Tahoma"/>
                <a:cs typeface="Tahoma"/>
              </a:rPr>
              <a:t>+49214</a:t>
            </a:r>
            <a:r>
              <a:rPr sz="900" b="1" spc="-140" dirty="0">
                <a:solidFill>
                  <a:srgbClr val="0E4096"/>
                </a:solidFill>
                <a:latin typeface="Tahoma"/>
                <a:cs typeface="Tahoma"/>
              </a:rPr>
              <a:t> </a:t>
            </a:r>
            <a:r>
              <a:rPr sz="900" b="1" spc="-130" dirty="0">
                <a:solidFill>
                  <a:srgbClr val="0E4096"/>
                </a:solidFill>
                <a:latin typeface="Tahoma"/>
                <a:cs typeface="Tahoma"/>
              </a:rPr>
              <a:t>2602-309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130" dirty="0">
                <a:solidFill>
                  <a:srgbClr val="0E4096"/>
                </a:solidFill>
                <a:latin typeface="Tahoma"/>
                <a:cs typeface="Tahoma"/>
                <a:hlinkClick r:id="rId3"/>
              </a:rPr>
              <a:t>kan@denso.de,</a:t>
            </a:r>
            <a:r>
              <a:rPr sz="900" b="1" spc="-85" dirty="0">
                <a:solidFill>
                  <a:srgbClr val="0E4096"/>
                </a:solidFill>
                <a:latin typeface="Tahoma"/>
                <a:cs typeface="Tahoma"/>
                <a:hlinkClick r:id="rId3"/>
              </a:rPr>
              <a:t> </a:t>
            </a:r>
            <a:r>
              <a:rPr sz="900" b="1" spc="-170" dirty="0">
                <a:solidFill>
                  <a:srgbClr val="0E4096"/>
                </a:solidFill>
                <a:latin typeface="Tahoma"/>
                <a:cs typeface="Tahoma"/>
                <a:hlinkClick r:id="rId4"/>
              </a:rPr>
              <a:t>www.denso.de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01528" y="8829002"/>
            <a:ext cx="848360" cy="848360"/>
          </a:xfrm>
          <a:custGeom>
            <a:avLst/>
            <a:gdLst/>
            <a:ahLst/>
            <a:cxnLst/>
            <a:rect l="l" t="t" r="r" b="b"/>
            <a:pathLst>
              <a:path w="848360" h="848359">
                <a:moveTo>
                  <a:pt x="0" y="847801"/>
                </a:moveTo>
                <a:lnTo>
                  <a:pt x="847813" y="847801"/>
                </a:lnTo>
                <a:lnTo>
                  <a:pt x="847813" y="0"/>
                </a:lnTo>
                <a:lnTo>
                  <a:pt x="0" y="0"/>
                </a:lnTo>
                <a:lnTo>
                  <a:pt x="0" y="847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53285" y="8880755"/>
            <a:ext cx="744855" cy="744855"/>
          </a:xfrm>
          <a:custGeom>
            <a:avLst/>
            <a:gdLst/>
            <a:ahLst/>
            <a:cxnLst/>
            <a:rect l="l" t="t" r="r" b="b"/>
            <a:pathLst>
              <a:path w="744854" h="744854">
                <a:moveTo>
                  <a:pt x="372148" y="0"/>
                </a:moveTo>
                <a:lnTo>
                  <a:pt x="325465" y="2899"/>
                </a:lnTo>
                <a:lnTo>
                  <a:pt x="280513" y="11365"/>
                </a:lnTo>
                <a:lnTo>
                  <a:pt x="237641" y="25049"/>
                </a:lnTo>
                <a:lnTo>
                  <a:pt x="197197" y="43601"/>
                </a:lnTo>
                <a:lnTo>
                  <a:pt x="159529" y="66675"/>
                </a:lnTo>
                <a:lnTo>
                  <a:pt x="124987" y="93919"/>
                </a:lnTo>
                <a:lnTo>
                  <a:pt x="93919" y="124987"/>
                </a:lnTo>
                <a:lnTo>
                  <a:pt x="66675" y="159529"/>
                </a:lnTo>
                <a:lnTo>
                  <a:pt x="43601" y="197197"/>
                </a:lnTo>
                <a:lnTo>
                  <a:pt x="25049" y="237641"/>
                </a:lnTo>
                <a:lnTo>
                  <a:pt x="11365" y="280513"/>
                </a:lnTo>
                <a:lnTo>
                  <a:pt x="2899" y="325465"/>
                </a:lnTo>
                <a:lnTo>
                  <a:pt x="0" y="372148"/>
                </a:lnTo>
                <a:lnTo>
                  <a:pt x="2899" y="418830"/>
                </a:lnTo>
                <a:lnTo>
                  <a:pt x="11365" y="463782"/>
                </a:lnTo>
                <a:lnTo>
                  <a:pt x="25049" y="506654"/>
                </a:lnTo>
                <a:lnTo>
                  <a:pt x="43601" y="547099"/>
                </a:lnTo>
                <a:lnTo>
                  <a:pt x="66675" y="584766"/>
                </a:lnTo>
                <a:lnTo>
                  <a:pt x="93919" y="619308"/>
                </a:lnTo>
                <a:lnTo>
                  <a:pt x="124987" y="650376"/>
                </a:lnTo>
                <a:lnTo>
                  <a:pt x="159529" y="677621"/>
                </a:lnTo>
                <a:lnTo>
                  <a:pt x="197197" y="700694"/>
                </a:lnTo>
                <a:lnTo>
                  <a:pt x="237641" y="719247"/>
                </a:lnTo>
                <a:lnTo>
                  <a:pt x="280513" y="732930"/>
                </a:lnTo>
                <a:lnTo>
                  <a:pt x="325465" y="741396"/>
                </a:lnTo>
                <a:lnTo>
                  <a:pt x="372148" y="744296"/>
                </a:lnTo>
                <a:lnTo>
                  <a:pt x="418830" y="741396"/>
                </a:lnTo>
                <a:lnTo>
                  <a:pt x="463782" y="732930"/>
                </a:lnTo>
                <a:lnTo>
                  <a:pt x="506654" y="719247"/>
                </a:lnTo>
                <a:lnTo>
                  <a:pt x="547099" y="700694"/>
                </a:lnTo>
                <a:lnTo>
                  <a:pt x="584766" y="677621"/>
                </a:lnTo>
                <a:lnTo>
                  <a:pt x="619308" y="650376"/>
                </a:lnTo>
                <a:lnTo>
                  <a:pt x="650376" y="619308"/>
                </a:lnTo>
                <a:lnTo>
                  <a:pt x="677621" y="584766"/>
                </a:lnTo>
                <a:lnTo>
                  <a:pt x="700694" y="547099"/>
                </a:lnTo>
                <a:lnTo>
                  <a:pt x="719247" y="506654"/>
                </a:lnTo>
                <a:lnTo>
                  <a:pt x="732930" y="463782"/>
                </a:lnTo>
                <a:lnTo>
                  <a:pt x="741396" y="418830"/>
                </a:lnTo>
                <a:lnTo>
                  <a:pt x="744296" y="372148"/>
                </a:lnTo>
                <a:lnTo>
                  <a:pt x="741396" y="325465"/>
                </a:lnTo>
                <a:lnTo>
                  <a:pt x="732930" y="280513"/>
                </a:lnTo>
                <a:lnTo>
                  <a:pt x="719247" y="237641"/>
                </a:lnTo>
                <a:lnTo>
                  <a:pt x="700694" y="197197"/>
                </a:lnTo>
                <a:lnTo>
                  <a:pt x="677621" y="159529"/>
                </a:lnTo>
                <a:lnTo>
                  <a:pt x="650376" y="124987"/>
                </a:lnTo>
                <a:lnTo>
                  <a:pt x="619308" y="93919"/>
                </a:lnTo>
                <a:lnTo>
                  <a:pt x="584766" y="66675"/>
                </a:lnTo>
                <a:lnTo>
                  <a:pt x="547099" y="43601"/>
                </a:lnTo>
                <a:lnTo>
                  <a:pt x="506654" y="25049"/>
                </a:lnTo>
                <a:lnTo>
                  <a:pt x="463782" y="11365"/>
                </a:lnTo>
                <a:lnTo>
                  <a:pt x="418830" y="2899"/>
                </a:lnTo>
                <a:lnTo>
                  <a:pt x="372148" y="0"/>
                </a:lnTo>
                <a:close/>
              </a:path>
            </a:pathLst>
          </a:custGeom>
          <a:solidFill>
            <a:srgbClr val="00A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53285" y="8880755"/>
            <a:ext cx="744855" cy="744855"/>
          </a:xfrm>
          <a:custGeom>
            <a:avLst/>
            <a:gdLst/>
            <a:ahLst/>
            <a:cxnLst/>
            <a:rect l="l" t="t" r="r" b="b"/>
            <a:pathLst>
              <a:path w="744854" h="744854">
                <a:moveTo>
                  <a:pt x="0" y="372148"/>
                </a:moveTo>
                <a:lnTo>
                  <a:pt x="2899" y="325465"/>
                </a:lnTo>
                <a:lnTo>
                  <a:pt x="11365" y="280513"/>
                </a:lnTo>
                <a:lnTo>
                  <a:pt x="25049" y="237641"/>
                </a:lnTo>
                <a:lnTo>
                  <a:pt x="43601" y="197197"/>
                </a:lnTo>
                <a:lnTo>
                  <a:pt x="66675" y="159529"/>
                </a:lnTo>
                <a:lnTo>
                  <a:pt x="93919" y="124987"/>
                </a:lnTo>
                <a:lnTo>
                  <a:pt x="124987" y="93919"/>
                </a:lnTo>
                <a:lnTo>
                  <a:pt x="159529" y="66675"/>
                </a:lnTo>
                <a:lnTo>
                  <a:pt x="197197" y="43601"/>
                </a:lnTo>
                <a:lnTo>
                  <a:pt x="237641" y="25049"/>
                </a:lnTo>
                <a:lnTo>
                  <a:pt x="280513" y="11365"/>
                </a:lnTo>
                <a:lnTo>
                  <a:pt x="325465" y="2899"/>
                </a:lnTo>
                <a:lnTo>
                  <a:pt x="372148" y="0"/>
                </a:lnTo>
                <a:lnTo>
                  <a:pt x="418830" y="2899"/>
                </a:lnTo>
                <a:lnTo>
                  <a:pt x="463782" y="11365"/>
                </a:lnTo>
                <a:lnTo>
                  <a:pt x="506654" y="25049"/>
                </a:lnTo>
                <a:lnTo>
                  <a:pt x="547099" y="43601"/>
                </a:lnTo>
                <a:lnTo>
                  <a:pt x="584766" y="66675"/>
                </a:lnTo>
                <a:lnTo>
                  <a:pt x="619308" y="93919"/>
                </a:lnTo>
                <a:lnTo>
                  <a:pt x="650376" y="124987"/>
                </a:lnTo>
                <a:lnTo>
                  <a:pt x="677621" y="159529"/>
                </a:lnTo>
                <a:lnTo>
                  <a:pt x="700694" y="197197"/>
                </a:lnTo>
                <a:lnTo>
                  <a:pt x="719247" y="237641"/>
                </a:lnTo>
                <a:lnTo>
                  <a:pt x="732930" y="280513"/>
                </a:lnTo>
                <a:lnTo>
                  <a:pt x="741396" y="325465"/>
                </a:lnTo>
                <a:lnTo>
                  <a:pt x="744296" y="372148"/>
                </a:lnTo>
                <a:lnTo>
                  <a:pt x="741396" y="418830"/>
                </a:lnTo>
                <a:lnTo>
                  <a:pt x="732930" y="463782"/>
                </a:lnTo>
                <a:lnTo>
                  <a:pt x="719247" y="506654"/>
                </a:lnTo>
                <a:lnTo>
                  <a:pt x="700694" y="547099"/>
                </a:lnTo>
                <a:lnTo>
                  <a:pt x="677621" y="584766"/>
                </a:lnTo>
                <a:lnTo>
                  <a:pt x="650376" y="619308"/>
                </a:lnTo>
                <a:lnTo>
                  <a:pt x="619308" y="650376"/>
                </a:lnTo>
                <a:lnTo>
                  <a:pt x="584766" y="677621"/>
                </a:lnTo>
                <a:lnTo>
                  <a:pt x="547099" y="700694"/>
                </a:lnTo>
                <a:lnTo>
                  <a:pt x="506654" y="719247"/>
                </a:lnTo>
                <a:lnTo>
                  <a:pt x="463782" y="732930"/>
                </a:lnTo>
                <a:lnTo>
                  <a:pt x="418830" y="741396"/>
                </a:lnTo>
                <a:lnTo>
                  <a:pt x="372148" y="744296"/>
                </a:lnTo>
                <a:lnTo>
                  <a:pt x="325465" y="741396"/>
                </a:lnTo>
                <a:lnTo>
                  <a:pt x="280513" y="732930"/>
                </a:lnTo>
                <a:lnTo>
                  <a:pt x="237641" y="719247"/>
                </a:lnTo>
                <a:lnTo>
                  <a:pt x="197197" y="700694"/>
                </a:lnTo>
                <a:lnTo>
                  <a:pt x="159529" y="677621"/>
                </a:lnTo>
                <a:lnTo>
                  <a:pt x="124987" y="650376"/>
                </a:lnTo>
                <a:lnTo>
                  <a:pt x="93919" y="619308"/>
                </a:lnTo>
                <a:lnTo>
                  <a:pt x="66675" y="584766"/>
                </a:lnTo>
                <a:lnTo>
                  <a:pt x="43601" y="547099"/>
                </a:lnTo>
                <a:lnTo>
                  <a:pt x="25049" y="506654"/>
                </a:lnTo>
                <a:lnTo>
                  <a:pt x="11365" y="463782"/>
                </a:lnTo>
                <a:lnTo>
                  <a:pt x="2899" y="418830"/>
                </a:lnTo>
                <a:lnTo>
                  <a:pt x="0" y="372148"/>
                </a:lnTo>
                <a:close/>
              </a:path>
            </a:pathLst>
          </a:custGeom>
          <a:ln w="243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33761" y="9104693"/>
            <a:ext cx="583565" cy="296545"/>
          </a:xfrm>
          <a:custGeom>
            <a:avLst/>
            <a:gdLst/>
            <a:ahLst/>
            <a:cxnLst/>
            <a:rect l="l" t="t" r="r" b="b"/>
            <a:pathLst>
              <a:path w="583564" h="296545">
                <a:moveTo>
                  <a:pt x="0" y="0"/>
                </a:moveTo>
                <a:lnTo>
                  <a:pt x="583336" y="0"/>
                </a:lnTo>
                <a:lnTo>
                  <a:pt x="583336" y="296418"/>
                </a:lnTo>
                <a:lnTo>
                  <a:pt x="0" y="2964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9503" y="9135998"/>
            <a:ext cx="90970" cy="233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70632" y="9135998"/>
            <a:ext cx="199306" cy="2338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90251" y="9131401"/>
            <a:ext cx="90970" cy="2430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00393" y="9131396"/>
            <a:ext cx="90957" cy="2430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9000" y="6139586"/>
            <a:ext cx="2880360" cy="0"/>
          </a:xfrm>
          <a:custGeom>
            <a:avLst/>
            <a:gdLst/>
            <a:ahLst/>
            <a:cxnLst/>
            <a:rect l="l" t="t" r="r" b="b"/>
            <a:pathLst>
              <a:path w="2880360">
                <a:moveTo>
                  <a:pt x="0" y="0"/>
                </a:moveTo>
                <a:lnTo>
                  <a:pt x="2880004" y="0"/>
                </a:lnTo>
              </a:path>
            </a:pathLst>
          </a:custGeom>
          <a:ln w="3175">
            <a:solidFill>
              <a:srgbClr val="8F91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9000" y="7028350"/>
            <a:ext cx="2880360" cy="0"/>
          </a:xfrm>
          <a:custGeom>
            <a:avLst/>
            <a:gdLst/>
            <a:ahLst/>
            <a:cxnLst/>
            <a:rect l="l" t="t" r="r" b="b"/>
            <a:pathLst>
              <a:path w="2880360">
                <a:moveTo>
                  <a:pt x="0" y="0"/>
                </a:moveTo>
                <a:lnTo>
                  <a:pt x="2880004" y="0"/>
                </a:lnTo>
              </a:path>
            </a:pathLst>
          </a:custGeom>
          <a:ln w="3175">
            <a:solidFill>
              <a:srgbClr val="8F91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E409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3771</Words>
  <Application>Microsoft Office PowerPoint</Application>
  <PresentationFormat>Произвольный</PresentationFormat>
  <Paragraphs>256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created xsi:type="dcterms:W3CDTF">2018-07-06T11:41:17Z</dcterms:created>
  <dcterms:modified xsi:type="dcterms:W3CDTF">2018-07-06T11:51:40Z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2016-05-17T00:00:00Z</vt:filetime>
  </property>
  <property fmtid="{D5CDD505-2E9C-101B-9397-08002B2CF9AE}" pid="3" name="Creator">
    <vt:lpwstr>Adobe InDesign CC 2014 (Windows)</vt:lpwstr>
  </property>
  <property fmtid="{D5CDD505-2E9C-101B-9397-08002B2CF9AE}" pid="4" name="LastSaved">
    <vt:filetime>2018-07-06T00:00:00Z</vt:filetime>
  </property>
</Properties>
</file>